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2" r:id="rId3"/>
    <p:sldId id="363" r:id="rId4"/>
    <p:sldId id="771" r:id="rId5"/>
    <p:sldId id="362" r:id="rId6"/>
    <p:sldId id="768" r:id="rId7"/>
    <p:sldId id="366" r:id="rId8"/>
    <p:sldId id="772" r:id="rId9"/>
    <p:sldId id="367" r:id="rId10"/>
    <p:sldId id="365" r:id="rId11"/>
    <p:sldId id="769" r:id="rId12"/>
    <p:sldId id="770" r:id="rId13"/>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4616"/>
    <a:srgbClr val="8A1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673" autoAdjust="0"/>
  </p:normalViewPr>
  <p:slideViewPr>
    <p:cSldViewPr>
      <p:cViewPr varScale="1">
        <p:scale>
          <a:sx n="107" d="100"/>
          <a:sy n="107" d="100"/>
        </p:scale>
        <p:origin x="1760" y="3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EEBF86A6-3133-4D55-9889-0066CB096314}" type="datetimeFigureOut">
              <a:rPr lang="en-AU" smtClean="0"/>
              <a:t>27/8/2025</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23FFB2B9-D583-421D-8C6B-BC014542B8E0}" type="slidenum">
              <a:rPr lang="en-AU" smtClean="0"/>
              <a:t>‹#›</a:t>
            </a:fld>
            <a:endParaRPr lang="en-AU"/>
          </a:p>
        </p:txBody>
      </p:sp>
    </p:spTree>
    <p:extLst>
      <p:ext uri="{BB962C8B-B14F-4D97-AF65-F5344CB8AC3E}">
        <p14:creationId xmlns:p14="http://schemas.microsoft.com/office/powerpoint/2010/main" val="408334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2CD3F82-4FF4-42A3-B922-E40C16FA9AB4}" type="datetimeFigureOut">
              <a:rPr lang="en-AU" smtClean="0"/>
              <a:t>27/8/2025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24A595-BACD-4763-AFE0-230FF3655EA5}" type="slidenum">
              <a:rPr lang="en-AU" smtClean="0"/>
              <a:t>‹#›</a:t>
            </a:fld>
            <a:endParaRPr lang="en-AU"/>
          </a:p>
        </p:txBody>
      </p:sp>
    </p:spTree>
    <p:extLst>
      <p:ext uri="{BB962C8B-B14F-4D97-AF65-F5344CB8AC3E}">
        <p14:creationId xmlns:p14="http://schemas.microsoft.com/office/powerpoint/2010/main" val="392558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2CD3F82-4FF4-42A3-B922-E40C16FA9AB4}" type="datetimeFigureOut">
              <a:rPr lang="en-AU" smtClean="0"/>
              <a:t>27/8/2025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24A595-BACD-4763-AFE0-230FF3655EA5}" type="slidenum">
              <a:rPr lang="en-AU" smtClean="0"/>
              <a:t>‹#›</a:t>
            </a:fld>
            <a:endParaRPr lang="en-AU"/>
          </a:p>
        </p:txBody>
      </p:sp>
    </p:spTree>
    <p:extLst>
      <p:ext uri="{BB962C8B-B14F-4D97-AF65-F5344CB8AC3E}">
        <p14:creationId xmlns:p14="http://schemas.microsoft.com/office/powerpoint/2010/main" val="282382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2CD3F82-4FF4-42A3-B922-E40C16FA9AB4}" type="datetimeFigureOut">
              <a:rPr lang="en-AU" smtClean="0"/>
              <a:t>27/8/2025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24A595-BACD-4763-AFE0-230FF3655EA5}" type="slidenum">
              <a:rPr lang="en-AU" smtClean="0"/>
              <a:t>‹#›</a:t>
            </a:fld>
            <a:endParaRPr lang="en-AU"/>
          </a:p>
        </p:txBody>
      </p:sp>
    </p:spTree>
    <p:extLst>
      <p:ext uri="{BB962C8B-B14F-4D97-AF65-F5344CB8AC3E}">
        <p14:creationId xmlns:p14="http://schemas.microsoft.com/office/powerpoint/2010/main" val="231030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2CD3F82-4FF4-42A3-B922-E40C16FA9AB4}" type="datetimeFigureOut">
              <a:rPr lang="en-AU" smtClean="0"/>
              <a:t>27/8/2025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24A595-BACD-4763-AFE0-230FF3655EA5}" type="slidenum">
              <a:rPr lang="en-AU" smtClean="0"/>
              <a:t>‹#›</a:t>
            </a:fld>
            <a:endParaRPr lang="en-AU"/>
          </a:p>
        </p:txBody>
      </p:sp>
    </p:spTree>
    <p:extLst>
      <p:ext uri="{BB962C8B-B14F-4D97-AF65-F5344CB8AC3E}">
        <p14:creationId xmlns:p14="http://schemas.microsoft.com/office/powerpoint/2010/main" val="106177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CD3F82-4FF4-42A3-B922-E40C16FA9AB4}" type="datetimeFigureOut">
              <a:rPr lang="en-AU" smtClean="0"/>
              <a:t>27/8/2025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24A595-BACD-4763-AFE0-230FF3655EA5}" type="slidenum">
              <a:rPr lang="en-AU" smtClean="0"/>
              <a:t>‹#›</a:t>
            </a:fld>
            <a:endParaRPr lang="en-AU"/>
          </a:p>
        </p:txBody>
      </p:sp>
    </p:spTree>
    <p:extLst>
      <p:ext uri="{BB962C8B-B14F-4D97-AF65-F5344CB8AC3E}">
        <p14:creationId xmlns:p14="http://schemas.microsoft.com/office/powerpoint/2010/main" val="211947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2CD3F82-4FF4-42A3-B922-E40C16FA9AB4}" type="datetimeFigureOut">
              <a:rPr lang="en-AU" smtClean="0"/>
              <a:t>27/8/2025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24A595-BACD-4763-AFE0-230FF3655EA5}" type="slidenum">
              <a:rPr lang="en-AU" smtClean="0"/>
              <a:t>‹#›</a:t>
            </a:fld>
            <a:endParaRPr lang="en-AU"/>
          </a:p>
        </p:txBody>
      </p:sp>
    </p:spTree>
    <p:extLst>
      <p:ext uri="{BB962C8B-B14F-4D97-AF65-F5344CB8AC3E}">
        <p14:creationId xmlns:p14="http://schemas.microsoft.com/office/powerpoint/2010/main" val="224510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2CD3F82-4FF4-42A3-B922-E40C16FA9AB4}" type="datetimeFigureOut">
              <a:rPr lang="en-AU" smtClean="0"/>
              <a:t>27/8/2025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C24A595-BACD-4763-AFE0-230FF3655EA5}" type="slidenum">
              <a:rPr lang="en-AU" smtClean="0"/>
              <a:t>‹#›</a:t>
            </a:fld>
            <a:endParaRPr lang="en-AU"/>
          </a:p>
        </p:txBody>
      </p:sp>
    </p:spTree>
    <p:extLst>
      <p:ext uri="{BB962C8B-B14F-4D97-AF65-F5344CB8AC3E}">
        <p14:creationId xmlns:p14="http://schemas.microsoft.com/office/powerpoint/2010/main" val="84254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2CD3F82-4FF4-42A3-B922-E40C16FA9AB4}" type="datetimeFigureOut">
              <a:rPr lang="en-AU" smtClean="0"/>
              <a:t>27/8/2025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C24A595-BACD-4763-AFE0-230FF3655EA5}" type="slidenum">
              <a:rPr lang="en-AU" smtClean="0"/>
              <a:t>‹#›</a:t>
            </a:fld>
            <a:endParaRPr lang="en-AU"/>
          </a:p>
        </p:txBody>
      </p:sp>
    </p:spTree>
    <p:extLst>
      <p:ext uri="{BB962C8B-B14F-4D97-AF65-F5344CB8AC3E}">
        <p14:creationId xmlns:p14="http://schemas.microsoft.com/office/powerpoint/2010/main" val="51560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D3F82-4FF4-42A3-B922-E40C16FA9AB4}" type="datetimeFigureOut">
              <a:rPr lang="en-AU" smtClean="0"/>
              <a:t>27/8/2025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C24A595-BACD-4763-AFE0-230FF3655EA5}" type="slidenum">
              <a:rPr lang="en-AU" smtClean="0"/>
              <a:t>‹#›</a:t>
            </a:fld>
            <a:endParaRPr lang="en-AU"/>
          </a:p>
        </p:txBody>
      </p:sp>
    </p:spTree>
    <p:extLst>
      <p:ext uri="{BB962C8B-B14F-4D97-AF65-F5344CB8AC3E}">
        <p14:creationId xmlns:p14="http://schemas.microsoft.com/office/powerpoint/2010/main" val="75382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CD3F82-4FF4-42A3-B922-E40C16FA9AB4}" type="datetimeFigureOut">
              <a:rPr lang="en-AU" smtClean="0"/>
              <a:t>27/8/2025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24A595-BACD-4763-AFE0-230FF3655EA5}" type="slidenum">
              <a:rPr lang="en-AU" smtClean="0"/>
              <a:t>‹#›</a:t>
            </a:fld>
            <a:endParaRPr lang="en-AU"/>
          </a:p>
        </p:txBody>
      </p:sp>
    </p:spTree>
    <p:extLst>
      <p:ext uri="{BB962C8B-B14F-4D97-AF65-F5344CB8AC3E}">
        <p14:creationId xmlns:p14="http://schemas.microsoft.com/office/powerpoint/2010/main" val="381316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CD3F82-4FF4-42A3-B922-E40C16FA9AB4}" type="datetimeFigureOut">
              <a:rPr lang="en-AU" smtClean="0"/>
              <a:t>27/8/2025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24A595-BACD-4763-AFE0-230FF3655EA5}" type="slidenum">
              <a:rPr lang="en-AU" smtClean="0"/>
              <a:t>‹#›</a:t>
            </a:fld>
            <a:endParaRPr lang="en-AU"/>
          </a:p>
        </p:txBody>
      </p:sp>
    </p:spTree>
    <p:extLst>
      <p:ext uri="{BB962C8B-B14F-4D97-AF65-F5344CB8AC3E}">
        <p14:creationId xmlns:p14="http://schemas.microsoft.com/office/powerpoint/2010/main" val="87720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D3F82-4FF4-42A3-B922-E40C16FA9AB4}" type="datetimeFigureOut">
              <a:rPr lang="en-AU" smtClean="0"/>
              <a:t>27/8/2025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4A595-BACD-4763-AFE0-230FF3655EA5}" type="slidenum">
              <a:rPr lang="en-AU" smtClean="0"/>
              <a:t>‹#›</a:t>
            </a:fld>
            <a:endParaRPr lang="en-AU"/>
          </a:p>
        </p:txBody>
      </p:sp>
    </p:spTree>
    <p:extLst>
      <p:ext uri="{BB962C8B-B14F-4D97-AF65-F5344CB8AC3E}">
        <p14:creationId xmlns:p14="http://schemas.microsoft.com/office/powerpoint/2010/main" val="1660157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6808" y="3068960"/>
            <a:ext cx="7772400" cy="1470025"/>
          </a:xfrm>
        </p:spPr>
        <p:txBody>
          <a:bodyPr>
            <a:normAutofit/>
          </a:bodyPr>
          <a:lstStyle/>
          <a:p>
            <a:pPr algn="l"/>
            <a:br>
              <a:rPr lang="en-AU" sz="4000" dirty="0">
                <a:solidFill>
                  <a:schemeClr val="bg1"/>
                </a:solidFill>
                <a:latin typeface="Arial" panose="020B0604020202020204" pitchFamily="34" charset="0"/>
                <a:cs typeface="Arial" panose="020B0604020202020204" pitchFamily="34" charset="0"/>
              </a:rPr>
            </a:br>
            <a:endParaRPr lang="en-AU" sz="4000" dirty="0">
              <a:solidFill>
                <a:schemeClr val="bg1"/>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520" y="5733748"/>
            <a:ext cx="1152128" cy="1152128"/>
          </a:xfrm>
          <a:prstGeom prst="rect">
            <a:avLst/>
          </a:prstGeom>
        </p:spPr>
      </p:pic>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8569" y="-12586"/>
            <a:ext cx="1179511" cy="1179511"/>
          </a:xfrm>
          <a:prstGeom prst="rect">
            <a:avLst/>
          </a:prstGeom>
        </p:spPr>
      </p:pic>
      <p:sp>
        <p:nvSpPr>
          <p:cNvPr id="8" name="TextBox 7"/>
          <p:cNvSpPr txBox="1"/>
          <p:nvPr/>
        </p:nvSpPr>
        <p:spPr>
          <a:xfrm>
            <a:off x="0" y="1382286"/>
            <a:ext cx="9144000" cy="3477875"/>
          </a:xfrm>
          <a:prstGeom prst="rect">
            <a:avLst/>
          </a:prstGeom>
          <a:noFill/>
        </p:spPr>
        <p:txBody>
          <a:bodyPr wrap="square" rtlCol="0">
            <a:spAutoFit/>
          </a:bodyPr>
          <a:lstStyle/>
          <a:p>
            <a:pPr algn="ctr"/>
            <a:r>
              <a:rPr lang="en-AU" sz="48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ESSAY STRUCTURE</a:t>
            </a:r>
          </a:p>
          <a:p>
            <a:pPr algn="ctr"/>
            <a:r>
              <a:rPr lang="en-AU" sz="3200" b="1"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NAS Art History and Theory</a:t>
            </a:r>
          </a:p>
          <a:p>
            <a:pPr algn="ctr"/>
            <a:endParaRPr lang="en-AU" sz="320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endParaRPr>
          </a:p>
          <a:p>
            <a:pPr algn="ctr"/>
            <a:endParaRPr lang="en-AU" sz="32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endParaRPr>
          </a:p>
          <a:p>
            <a:pPr algn="ctr"/>
            <a:r>
              <a:rPr lang="en-AU" sz="28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Molly Duggins</a:t>
            </a:r>
          </a:p>
          <a:p>
            <a:pPr algn="ctr"/>
            <a:r>
              <a:rPr lang="en-AU" sz="24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rPr>
              <a:t>Academic English Coordinator</a:t>
            </a:r>
          </a:p>
          <a:p>
            <a:pPr algn="ctr"/>
            <a:endParaRPr lang="en-AU" sz="2400" dirty="0">
              <a:solidFill>
                <a:schemeClr val="bg1"/>
              </a:solidFill>
              <a:latin typeface="Adobe Gothic Std B" panose="020B0800000000000000" pitchFamily="34" charset="-128"/>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1082785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0312" y="5930192"/>
            <a:ext cx="1482090" cy="642827"/>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0" y="5733748"/>
            <a:ext cx="1152128" cy="1152128"/>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8569" y="-12586"/>
            <a:ext cx="1179511" cy="1179511"/>
          </a:xfrm>
          <a:prstGeom prst="rect">
            <a:avLst/>
          </a:prstGeom>
        </p:spPr>
      </p:pic>
      <p:sp>
        <p:nvSpPr>
          <p:cNvPr id="2" name="TextBox 1"/>
          <p:cNvSpPr txBox="1"/>
          <p:nvPr/>
        </p:nvSpPr>
        <p:spPr>
          <a:xfrm>
            <a:off x="305421" y="855489"/>
            <a:ext cx="8394858" cy="9756517"/>
          </a:xfrm>
          <a:prstGeom prst="rect">
            <a:avLst/>
          </a:prstGeom>
          <a:noFill/>
        </p:spPr>
        <p:txBody>
          <a:bodyPr wrap="square" rtlCol="0">
            <a:spAutoFit/>
          </a:bodyPr>
          <a:lstStyle/>
          <a:p>
            <a:r>
              <a:rPr lang="en-AU" b="1" dirty="0">
                <a:solidFill>
                  <a:schemeClr val="bg1"/>
                </a:solidFill>
              </a:rPr>
              <a:t>1. Introduction (about 200 words)</a:t>
            </a:r>
            <a:endParaRPr lang="en-AU" b="1" dirty="0">
              <a:solidFill>
                <a:schemeClr val="bg1"/>
              </a:solidFill>
              <a:ea typeface="Yu Gothic Light"/>
            </a:endParaRPr>
          </a:p>
          <a:p>
            <a:r>
              <a:rPr lang="en-AU" dirty="0">
                <a:solidFill>
                  <a:schemeClr val="bg1"/>
                </a:solidFill>
              </a:rPr>
              <a:t>Open with a statement that responds to the question, e.g. "Photography in the nineteenth century challenged existing modes of representation and the boundaries between art and science". Present your thesis statement, identify your artwork case studies and briefly explain how they support your argument. </a:t>
            </a:r>
            <a:endParaRPr lang="en-AU" dirty="0">
              <a:solidFill>
                <a:schemeClr val="bg1"/>
              </a:solidFill>
              <a:ea typeface="Yu Gothic Light"/>
            </a:endParaRPr>
          </a:p>
          <a:p>
            <a:endParaRPr lang="en-AU" dirty="0">
              <a:solidFill>
                <a:schemeClr val="bg1"/>
              </a:solidFill>
              <a:ea typeface="Yu Gothic Light"/>
            </a:endParaRPr>
          </a:p>
          <a:p>
            <a:r>
              <a:rPr lang="en-AU" b="1" dirty="0">
                <a:solidFill>
                  <a:schemeClr val="bg1"/>
                </a:solidFill>
              </a:rPr>
              <a:t>2. Artwork 1 (about 700 words)</a:t>
            </a:r>
            <a:endParaRPr lang="en-AU" dirty="0">
              <a:solidFill>
                <a:schemeClr val="bg1"/>
              </a:solidFill>
              <a:ea typeface="Yu Gothic Light"/>
            </a:endParaRPr>
          </a:p>
          <a:p>
            <a:r>
              <a:rPr lang="en-AU" dirty="0">
                <a:solidFill>
                  <a:schemeClr val="bg1"/>
                </a:solidFill>
              </a:rPr>
              <a:t>Analysis of subject, form and historical context in relation to your argument. Focus on developing at least 3 key points that help you build your argument.</a:t>
            </a:r>
          </a:p>
          <a:p>
            <a:endParaRPr lang="en-AU" dirty="0">
              <a:solidFill>
                <a:schemeClr val="bg1"/>
              </a:solidFill>
              <a:ea typeface="Yu Gothic Light"/>
            </a:endParaRPr>
          </a:p>
          <a:p>
            <a:r>
              <a:rPr lang="en-AU" b="1" dirty="0">
                <a:solidFill>
                  <a:schemeClr val="bg1"/>
                </a:solidFill>
              </a:rPr>
              <a:t>3.</a:t>
            </a:r>
            <a:r>
              <a:rPr lang="en-AU" dirty="0">
                <a:solidFill>
                  <a:schemeClr val="bg1"/>
                </a:solidFill>
              </a:rPr>
              <a:t> </a:t>
            </a:r>
            <a:r>
              <a:rPr lang="en-AU" b="1" dirty="0">
                <a:solidFill>
                  <a:schemeClr val="bg1"/>
                </a:solidFill>
              </a:rPr>
              <a:t>Artwork 2 (about 700 words)</a:t>
            </a:r>
            <a:endParaRPr lang="en-AU" dirty="0">
              <a:solidFill>
                <a:schemeClr val="bg1"/>
              </a:solidFill>
              <a:ea typeface="Yu Gothic Light"/>
            </a:endParaRPr>
          </a:p>
          <a:p>
            <a:r>
              <a:rPr lang="en-AU" dirty="0">
                <a:solidFill>
                  <a:schemeClr val="bg1"/>
                </a:solidFill>
              </a:rPr>
              <a:t>Analysis of subject, form and</a:t>
            </a:r>
            <a:r>
              <a:rPr lang="en-AU" dirty="0">
                <a:solidFill>
                  <a:schemeClr val="bg1"/>
                </a:solidFill>
                <a:ea typeface="+mn-lt"/>
                <a:cs typeface="+mn-lt"/>
              </a:rPr>
              <a:t> historical context in relation to your argument</a:t>
            </a:r>
            <a:r>
              <a:rPr lang="en-AU" dirty="0">
                <a:solidFill>
                  <a:schemeClr val="bg1"/>
                </a:solidFill>
              </a:rPr>
              <a:t>. Focus on developing at least 3 key points, comparing and contrasting them with the points you made in relation to artwork 1.</a:t>
            </a:r>
            <a:endParaRPr lang="en-AU" dirty="0">
              <a:solidFill>
                <a:schemeClr val="bg1"/>
              </a:solidFill>
              <a:ea typeface="Yu Gothic Light"/>
            </a:endParaRPr>
          </a:p>
          <a:p>
            <a:endParaRPr lang="en-AU" dirty="0">
              <a:solidFill>
                <a:schemeClr val="bg1"/>
              </a:solidFill>
              <a:ea typeface="Yu Gothic Light"/>
            </a:endParaRPr>
          </a:p>
          <a:p>
            <a:r>
              <a:rPr lang="en-AU" b="1" dirty="0">
                <a:solidFill>
                  <a:schemeClr val="bg1"/>
                </a:solidFill>
              </a:rPr>
              <a:t>4. </a:t>
            </a:r>
            <a:r>
              <a:rPr lang="en-AU" b="1" dirty="0">
                <a:solidFill>
                  <a:schemeClr val="bg1"/>
                </a:solidFill>
                <a:ea typeface="+mn-lt"/>
                <a:cs typeface="+mn-lt"/>
              </a:rPr>
              <a:t>Conclusion</a:t>
            </a:r>
            <a:r>
              <a:rPr lang="en-AU" dirty="0">
                <a:solidFill>
                  <a:schemeClr val="bg1"/>
                </a:solidFill>
              </a:rPr>
              <a:t> </a:t>
            </a:r>
            <a:r>
              <a:rPr lang="en-AU" b="1" dirty="0">
                <a:solidFill>
                  <a:schemeClr val="bg1"/>
                </a:solidFill>
              </a:rPr>
              <a:t>(about 200 words)</a:t>
            </a:r>
            <a:endParaRPr lang="en-AU" b="1" dirty="0">
              <a:solidFill>
                <a:schemeClr val="bg1"/>
              </a:solidFill>
              <a:ea typeface="Yu Gothic Light"/>
            </a:endParaRPr>
          </a:p>
          <a:p>
            <a:r>
              <a:rPr lang="en-AU" dirty="0">
                <a:solidFill>
                  <a:schemeClr val="bg1"/>
                </a:solidFill>
              </a:rPr>
              <a:t>Bring your essay to a close by discussing how your case studies support different aspects of your argument.  Rather than re-stating your thesis, explain how your findings contribute to a more nuanced understanding of your</a:t>
            </a:r>
            <a:r>
              <a:rPr lang="en-AU" dirty="0">
                <a:solidFill>
                  <a:schemeClr val="bg1"/>
                </a:solidFill>
                <a:ea typeface="+mn-lt"/>
                <a:cs typeface="+mn-lt"/>
              </a:rPr>
              <a:t> essay topic.</a:t>
            </a:r>
          </a:p>
          <a:p>
            <a:endParaRPr lang="en-US" sz="2000" dirty="0">
              <a:solidFill>
                <a:schemeClr val="bg1"/>
              </a:solidFill>
              <a:ea typeface="Yu Gothic Light"/>
            </a:endParaRPr>
          </a:p>
          <a:p>
            <a:pPr marL="457200" indent="-457200">
              <a:buFont typeface="Arial" panose="020B0604020202020204" pitchFamily="34" charset="0"/>
              <a:buChar char="•"/>
            </a:pPr>
            <a:endParaRPr lang="en-US" sz="2000" dirty="0">
              <a:solidFill>
                <a:schemeClr val="bg1"/>
              </a:solidFill>
              <a:ea typeface="Yu Gothic Light"/>
            </a:endParaRPr>
          </a:p>
          <a:p>
            <a:pPr marL="457200" indent="-457200">
              <a:buFont typeface="Arial" panose="020B0604020202020204" pitchFamily="34" charset="0"/>
              <a:buChar char="•"/>
            </a:pPr>
            <a:endParaRPr lang="en-AU" sz="4400" dirty="0">
              <a:solidFill>
                <a:schemeClr val="bg1"/>
              </a:solidFill>
            </a:endParaRPr>
          </a:p>
          <a:p>
            <a:endParaRPr lang="en-AU" sz="4400" dirty="0">
              <a:solidFill>
                <a:schemeClr val="bg1"/>
              </a:solidFill>
            </a:endParaRPr>
          </a:p>
          <a:p>
            <a:endParaRPr lang="en-AU" sz="4400" dirty="0"/>
          </a:p>
          <a:p>
            <a:endParaRPr lang="en-AU" sz="3200" dirty="0"/>
          </a:p>
          <a:p>
            <a:pPr lvl="1"/>
            <a:r>
              <a:rPr lang="en-AU" sz="3200" dirty="0"/>
              <a:t>.</a:t>
            </a:r>
          </a:p>
          <a:p>
            <a:endParaRPr lang="en-US" sz="3200" dirty="0"/>
          </a:p>
          <a:p>
            <a:endParaRPr lang="en-GB" dirty="0"/>
          </a:p>
        </p:txBody>
      </p:sp>
      <p:sp>
        <p:nvSpPr>
          <p:cNvPr id="5" name="Title 4"/>
          <p:cNvSpPr>
            <a:spLocks noGrp="1"/>
          </p:cNvSpPr>
          <p:nvPr>
            <p:ph type="title"/>
          </p:nvPr>
        </p:nvSpPr>
        <p:spPr>
          <a:xfrm>
            <a:off x="457200" y="376058"/>
            <a:ext cx="8229600" cy="402221"/>
          </a:xfrm>
        </p:spPr>
        <p:txBody>
          <a:bodyPr>
            <a:noAutofit/>
          </a:bodyPr>
          <a:lstStyle/>
          <a:p>
            <a:pPr algn="l"/>
            <a:r>
              <a:rPr lang="en-AU" sz="2800" b="1" dirty="0">
                <a:solidFill>
                  <a:schemeClr val="bg1"/>
                </a:solidFill>
              </a:rPr>
              <a:t>Structuring your argument: Different Contexts</a:t>
            </a:r>
            <a:endParaRPr lang="en-AU" sz="28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84786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0312" y="5930192"/>
            <a:ext cx="1482090" cy="642827"/>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0" y="5733748"/>
            <a:ext cx="1152128" cy="1152128"/>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8569" y="-12586"/>
            <a:ext cx="1179511" cy="1179511"/>
          </a:xfrm>
          <a:prstGeom prst="rect">
            <a:avLst/>
          </a:prstGeom>
        </p:spPr>
      </p:pic>
      <p:sp>
        <p:nvSpPr>
          <p:cNvPr id="2" name="TextBox 1"/>
          <p:cNvSpPr txBox="1"/>
          <p:nvPr/>
        </p:nvSpPr>
        <p:spPr>
          <a:xfrm>
            <a:off x="374571" y="919617"/>
            <a:ext cx="8394858" cy="9417963"/>
          </a:xfrm>
          <a:prstGeom prst="rect">
            <a:avLst/>
          </a:prstGeom>
          <a:noFill/>
        </p:spPr>
        <p:txBody>
          <a:bodyPr wrap="square" rtlCol="0">
            <a:spAutoFit/>
          </a:bodyPr>
          <a:lstStyle/>
          <a:p>
            <a:r>
              <a:rPr lang="en-AU" sz="2000" b="1" dirty="0"/>
              <a:t> </a:t>
            </a:r>
            <a:r>
              <a:rPr lang="en-AU" sz="2000" b="1" dirty="0">
                <a:solidFill>
                  <a:schemeClr val="bg1"/>
                </a:solidFill>
              </a:rPr>
              <a:t>Question chosen:</a:t>
            </a:r>
            <a:endParaRPr lang="en-AU" sz="2000" dirty="0">
              <a:solidFill>
                <a:schemeClr val="bg1"/>
              </a:solidFill>
            </a:endParaRPr>
          </a:p>
          <a:p>
            <a:r>
              <a:rPr lang="en-AU" sz="2000" b="1" dirty="0">
                <a:solidFill>
                  <a:schemeClr val="bg1"/>
                </a:solidFill>
              </a:rPr>
              <a:t> </a:t>
            </a:r>
            <a:endParaRPr lang="en-AU" sz="2000" dirty="0">
              <a:solidFill>
                <a:schemeClr val="bg1"/>
              </a:solidFill>
            </a:endParaRPr>
          </a:p>
          <a:p>
            <a:r>
              <a:rPr lang="en-AU" sz="2000" b="1" dirty="0">
                <a:solidFill>
                  <a:schemeClr val="bg1"/>
                </a:solidFill>
              </a:rPr>
              <a:t>Artworks you will focus on (choose two):</a:t>
            </a:r>
            <a:endParaRPr lang="en-AU" sz="2000" dirty="0">
              <a:solidFill>
                <a:schemeClr val="bg1"/>
              </a:solidFill>
            </a:endParaRPr>
          </a:p>
          <a:p>
            <a:r>
              <a:rPr lang="en-AU" sz="2000" dirty="0">
                <a:solidFill>
                  <a:schemeClr val="bg1"/>
                </a:solidFill>
              </a:rPr>
              <a:t>[Artist, </a:t>
            </a:r>
            <a:r>
              <a:rPr lang="en-AU" sz="2000" i="1" dirty="0">
                <a:solidFill>
                  <a:schemeClr val="bg1"/>
                </a:solidFill>
              </a:rPr>
              <a:t>Title</a:t>
            </a:r>
            <a:r>
              <a:rPr lang="en-AU" sz="2000" dirty="0">
                <a:solidFill>
                  <a:schemeClr val="bg1"/>
                </a:solidFill>
              </a:rPr>
              <a:t>, date, medium, dimensions (in cm), location (collection and city)]</a:t>
            </a:r>
          </a:p>
          <a:p>
            <a:r>
              <a:rPr lang="en-AU" sz="2000" dirty="0">
                <a:solidFill>
                  <a:schemeClr val="bg1"/>
                </a:solidFill>
              </a:rPr>
              <a:t> </a:t>
            </a:r>
          </a:p>
          <a:p>
            <a:r>
              <a:rPr lang="en-AU" sz="2000" b="1" dirty="0">
                <a:solidFill>
                  <a:schemeClr val="bg1"/>
                </a:solidFill>
              </a:rPr>
              <a:t>Outline your argument</a:t>
            </a:r>
            <a:endParaRPr lang="en-AU" sz="2000" dirty="0">
              <a:solidFill>
                <a:schemeClr val="bg1"/>
              </a:solidFill>
            </a:endParaRPr>
          </a:p>
          <a:p>
            <a:pPr marL="285750" indent="-285750">
              <a:buFont typeface="Arial" panose="020B0604020202020204" pitchFamily="34" charset="0"/>
              <a:buChar char="•"/>
            </a:pPr>
            <a:r>
              <a:rPr lang="en-AU" sz="2000" dirty="0">
                <a:solidFill>
                  <a:schemeClr val="bg1"/>
                </a:solidFill>
              </a:rPr>
              <a:t>What are the main issues you want to consider? How do these artworks relate to the question? </a:t>
            </a:r>
          </a:p>
          <a:p>
            <a:r>
              <a:rPr lang="en-AU" sz="2000" dirty="0">
                <a:solidFill>
                  <a:schemeClr val="bg1"/>
                </a:solidFill>
              </a:rPr>
              <a:t> </a:t>
            </a:r>
          </a:p>
          <a:p>
            <a:r>
              <a:rPr lang="en-AU" sz="2000" b="1" dirty="0">
                <a:solidFill>
                  <a:schemeClr val="bg1"/>
                </a:solidFill>
              </a:rPr>
              <a:t>Key points relating to artwork 1 (start with the earlier artwork)</a:t>
            </a:r>
            <a:endParaRPr lang="en-AU" sz="2000" dirty="0">
              <a:solidFill>
                <a:schemeClr val="bg1"/>
              </a:solidFill>
            </a:endParaRPr>
          </a:p>
          <a:p>
            <a:pPr marL="285750" lvl="0" indent="-285750">
              <a:buFont typeface="Arial" panose="020B0604020202020204" pitchFamily="34" charset="0"/>
              <a:buChar char="•"/>
            </a:pPr>
            <a:r>
              <a:rPr lang="en-AU" sz="2000" dirty="0">
                <a:solidFill>
                  <a:schemeClr val="bg1"/>
                </a:solidFill>
              </a:rPr>
              <a:t>What makes the subject of the artwork relevant to your argument?</a:t>
            </a:r>
          </a:p>
          <a:p>
            <a:pPr marL="285750" lvl="0" indent="-285750">
              <a:buFont typeface="Arial" panose="020B0604020202020204" pitchFamily="34" charset="0"/>
              <a:buChar char="•"/>
            </a:pPr>
            <a:r>
              <a:rPr lang="en-AU" sz="2000" dirty="0">
                <a:solidFill>
                  <a:schemeClr val="bg1"/>
                </a:solidFill>
              </a:rPr>
              <a:t>Which formal qualities support your argument? Try to come up with three key formal qualities that you can make the focus of your analysis.</a:t>
            </a:r>
          </a:p>
          <a:p>
            <a:pPr marL="285750" lvl="0" indent="-285750">
              <a:buFont typeface="Arial" panose="020B0604020202020204" pitchFamily="34" charset="0"/>
              <a:buChar char="•"/>
            </a:pPr>
            <a:r>
              <a:rPr lang="en-AU" sz="2000" dirty="0">
                <a:solidFill>
                  <a:schemeClr val="bg1"/>
                </a:solidFill>
              </a:rPr>
              <a:t>Which aspects of its historical context are relevant to your thesis? Will you use them to explain the formal qualities of the artwork as you analyse it, or place them in a context paragraph after your introduction?</a:t>
            </a:r>
          </a:p>
          <a:p>
            <a:pPr marL="285750" lvl="0" indent="-285750">
              <a:buFont typeface="Arial" panose="020B0604020202020204" pitchFamily="34" charset="0"/>
              <a:buChar char="•"/>
            </a:pPr>
            <a:r>
              <a:rPr lang="en-AU" sz="2000" dirty="0">
                <a:solidFill>
                  <a:schemeClr val="bg1"/>
                </a:solidFill>
              </a:rPr>
              <a:t>Which areas or issues need more research? </a:t>
            </a:r>
          </a:p>
          <a:p>
            <a:pPr marL="285750" lvl="0" indent="-285750">
              <a:buFont typeface="Arial" panose="020B0604020202020204" pitchFamily="34" charset="0"/>
              <a:buChar char="•"/>
            </a:pPr>
            <a:r>
              <a:rPr lang="en-AU" sz="2000" dirty="0">
                <a:solidFill>
                  <a:schemeClr val="bg1"/>
                </a:solidFill>
              </a:rPr>
              <a:t>Where will you look for more scholarly material?</a:t>
            </a:r>
          </a:p>
          <a:p>
            <a:pPr marL="457200" indent="-457200">
              <a:buFont typeface="Arial" panose="020B0604020202020204" pitchFamily="34" charset="0"/>
              <a:buChar char="•"/>
            </a:pPr>
            <a:endParaRPr lang="en-AU" sz="4400" dirty="0">
              <a:solidFill>
                <a:schemeClr val="bg1"/>
              </a:solidFill>
            </a:endParaRPr>
          </a:p>
          <a:p>
            <a:endParaRPr lang="en-AU" sz="4400" dirty="0">
              <a:solidFill>
                <a:schemeClr val="bg1"/>
              </a:solidFill>
            </a:endParaRPr>
          </a:p>
          <a:p>
            <a:endParaRPr lang="en-AU" sz="4400" dirty="0"/>
          </a:p>
          <a:p>
            <a:endParaRPr lang="en-AU" sz="3200" dirty="0"/>
          </a:p>
          <a:p>
            <a:pPr lvl="1"/>
            <a:r>
              <a:rPr lang="en-AU" sz="3200" dirty="0"/>
              <a:t>.</a:t>
            </a:r>
          </a:p>
          <a:p>
            <a:endParaRPr lang="en-US" sz="3200" dirty="0"/>
          </a:p>
          <a:p>
            <a:endParaRPr lang="en-GB" dirty="0"/>
          </a:p>
        </p:txBody>
      </p:sp>
      <p:sp>
        <p:nvSpPr>
          <p:cNvPr id="5" name="Title 4"/>
          <p:cNvSpPr>
            <a:spLocks noGrp="1"/>
          </p:cNvSpPr>
          <p:nvPr>
            <p:ph type="title"/>
          </p:nvPr>
        </p:nvSpPr>
        <p:spPr>
          <a:xfrm>
            <a:off x="342517" y="284981"/>
            <a:ext cx="8229600" cy="402221"/>
          </a:xfrm>
        </p:spPr>
        <p:txBody>
          <a:bodyPr>
            <a:noAutofit/>
          </a:bodyPr>
          <a:lstStyle/>
          <a:p>
            <a:pPr algn="l"/>
            <a:r>
              <a:rPr lang="en-AU" sz="3200" b="1" dirty="0">
                <a:solidFill>
                  <a:schemeClr val="bg1"/>
                </a:solidFill>
              </a:rPr>
              <a:t>Essay plan worksheet</a:t>
            </a:r>
            <a:endParaRPr lang="en-AU" sz="32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481192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0312" y="5930192"/>
            <a:ext cx="1482090" cy="642827"/>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0" y="5733748"/>
            <a:ext cx="1152128" cy="1152128"/>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8569" y="-12586"/>
            <a:ext cx="1179511" cy="1179511"/>
          </a:xfrm>
          <a:prstGeom prst="rect">
            <a:avLst/>
          </a:prstGeom>
        </p:spPr>
      </p:pic>
      <p:sp>
        <p:nvSpPr>
          <p:cNvPr id="2" name="TextBox 1"/>
          <p:cNvSpPr txBox="1"/>
          <p:nvPr/>
        </p:nvSpPr>
        <p:spPr>
          <a:xfrm>
            <a:off x="374571" y="919617"/>
            <a:ext cx="8394858" cy="9725739"/>
          </a:xfrm>
          <a:prstGeom prst="rect">
            <a:avLst/>
          </a:prstGeom>
          <a:noFill/>
        </p:spPr>
        <p:txBody>
          <a:bodyPr wrap="square" rtlCol="0">
            <a:spAutoFit/>
          </a:bodyPr>
          <a:lstStyle/>
          <a:p>
            <a:r>
              <a:rPr lang="en-AU" sz="2000" b="1" dirty="0">
                <a:solidFill>
                  <a:schemeClr val="bg1"/>
                </a:solidFill>
              </a:rPr>
              <a:t>Key points relating to artwork 2 </a:t>
            </a:r>
            <a:endParaRPr lang="en-AU" sz="2000" dirty="0">
              <a:solidFill>
                <a:schemeClr val="bg1"/>
              </a:solidFill>
            </a:endParaRPr>
          </a:p>
          <a:p>
            <a:pPr marL="342900" lvl="0" indent="-342900">
              <a:buFont typeface="Arial" panose="020B0604020202020204" pitchFamily="34" charset="0"/>
              <a:buChar char="•"/>
            </a:pPr>
            <a:r>
              <a:rPr lang="en-AU" sz="2000" dirty="0">
                <a:solidFill>
                  <a:schemeClr val="bg1"/>
                </a:solidFill>
              </a:rPr>
              <a:t>What makes the subject of the artwork relevant to your argument? Is it the same or different from artwork 1?</a:t>
            </a:r>
          </a:p>
          <a:p>
            <a:pPr marL="342900" lvl="0" indent="-342900">
              <a:buFont typeface="Arial" panose="020B0604020202020204" pitchFamily="34" charset="0"/>
              <a:buChar char="•"/>
            </a:pPr>
            <a:r>
              <a:rPr lang="en-AU" sz="2000" dirty="0">
                <a:solidFill>
                  <a:schemeClr val="bg1"/>
                </a:solidFill>
              </a:rPr>
              <a:t>Which formal qualities support your argument? How do they differ from those in artwork 1?</a:t>
            </a:r>
          </a:p>
          <a:p>
            <a:pPr marL="342900" lvl="0" indent="-342900">
              <a:buFont typeface="Arial" panose="020B0604020202020204" pitchFamily="34" charset="0"/>
              <a:buChar char="•"/>
            </a:pPr>
            <a:r>
              <a:rPr lang="en-AU" sz="2000" dirty="0">
                <a:solidFill>
                  <a:schemeClr val="bg1"/>
                </a:solidFill>
              </a:rPr>
              <a:t>Which aspects of the artwork’s historical context will you examine? Are they the same or different from artwork 1? Will you use them to explain the formal qualities of the artwork as you analyse it, or place them in a context paragraph after your introduction?</a:t>
            </a:r>
          </a:p>
          <a:p>
            <a:pPr marL="342900" lvl="0" indent="-342900">
              <a:buFont typeface="Arial" panose="020B0604020202020204" pitchFamily="34" charset="0"/>
              <a:buChar char="•"/>
            </a:pPr>
            <a:r>
              <a:rPr lang="en-AU" sz="2000" dirty="0">
                <a:solidFill>
                  <a:schemeClr val="bg1"/>
                </a:solidFill>
              </a:rPr>
              <a:t>Which areas or issues need more research? Where will you look for more scholarly material?</a:t>
            </a:r>
          </a:p>
          <a:p>
            <a:r>
              <a:rPr lang="en-AU" sz="2000" dirty="0">
                <a:solidFill>
                  <a:schemeClr val="bg1"/>
                </a:solidFill>
              </a:rPr>
              <a:t> </a:t>
            </a:r>
          </a:p>
          <a:p>
            <a:r>
              <a:rPr lang="en-AU" sz="2000" b="1" dirty="0">
                <a:solidFill>
                  <a:schemeClr val="bg1"/>
                </a:solidFill>
              </a:rPr>
              <a:t>Conclusion</a:t>
            </a:r>
            <a:endParaRPr lang="en-AU" sz="2000" dirty="0">
              <a:solidFill>
                <a:schemeClr val="bg1"/>
              </a:solidFill>
            </a:endParaRPr>
          </a:p>
          <a:p>
            <a:pPr marL="342900" indent="-342900">
              <a:buFont typeface="Arial" panose="020B0604020202020204" pitchFamily="34" charset="0"/>
              <a:buChar char="•"/>
            </a:pPr>
            <a:r>
              <a:rPr lang="en-AU" sz="2000" dirty="0">
                <a:solidFill>
                  <a:schemeClr val="bg1"/>
                </a:solidFill>
              </a:rPr>
              <a:t>How does your analysis of the artworks help us understand the themes outlined in the question? </a:t>
            </a:r>
          </a:p>
          <a:p>
            <a:pPr marL="342900" indent="-342900">
              <a:buFont typeface="Arial" panose="020B0604020202020204" pitchFamily="34" charset="0"/>
              <a:buChar char="•"/>
            </a:pPr>
            <a:r>
              <a:rPr lang="en-AU" sz="2000" dirty="0">
                <a:solidFill>
                  <a:schemeClr val="bg1"/>
                </a:solidFill>
              </a:rPr>
              <a:t>How do their similarities or differences confirm or nuance your thesis? What do they suggest about the significance of your </a:t>
            </a:r>
          </a:p>
          <a:p>
            <a:r>
              <a:rPr lang="en-AU" sz="2000" dirty="0">
                <a:solidFill>
                  <a:schemeClr val="bg1"/>
                </a:solidFill>
              </a:rPr>
              <a:t>	topic for art in this period?</a:t>
            </a:r>
          </a:p>
          <a:p>
            <a:r>
              <a:rPr lang="en-AU" sz="2000" dirty="0">
                <a:solidFill>
                  <a:schemeClr val="bg1"/>
                </a:solidFill>
              </a:rPr>
              <a:t> </a:t>
            </a:r>
          </a:p>
          <a:p>
            <a:endParaRPr lang="en-AU" sz="4400" dirty="0">
              <a:solidFill>
                <a:schemeClr val="bg1"/>
              </a:solidFill>
            </a:endParaRPr>
          </a:p>
          <a:p>
            <a:endParaRPr lang="en-AU" sz="4400" dirty="0">
              <a:solidFill>
                <a:schemeClr val="bg1"/>
              </a:solidFill>
            </a:endParaRPr>
          </a:p>
          <a:p>
            <a:endParaRPr lang="en-AU" sz="4400" dirty="0"/>
          </a:p>
          <a:p>
            <a:endParaRPr lang="en-AU" sz="3200" dirty="0"/>
          </a:p>
          <a:p>
            <a:pPr lvl="1"/>
            <a:r>
              <a:rPr lang="en-AU" sz="3200" dirty="0"/>
              <a:t>.</a:t>
            </a:r>
          </a:p>
          <a:p>
            <a:endParaRPr lang="en-US" sz="3200" dirty="0"/>
          </a:p>
          <a:p>
            <a:endParaRPr lang="en-GB" dirty="0"/>
          </a:p>
        </p:txBody>
      </p:sp>
      <p:sp>
        <p:nvSpPr>
          <p:cNvPr id="5" name="Title 4"/>
          <p:cNvSpPr>
            <a:spLocks noGrp="1"/>
          </p:cNvSpPr>
          <p:nvPr>
            <p:ph type="title"/>
          </p:nvPr>
        </p:nvSpPr>
        <p:spPr>
          <a:xfrm>
            <a:off x="342517" y="284981"/>
            <a:ext cx="8229600" cy="402221"/>
          </a:xfrm>
        </p:spPr>
        <p:txBody>
          <a:bodyPr>
            <a:noAutofit/>
          </a:bodyPr>
          <a:lstStyle/>
          <a:p>
            <a:pPr algn="l"/>
            <a:r>
              <a:rPr lang="en-AU" sz="3200" b="1" dirty="0">
                <a:solidFill>
                  <a:schemeClr val="bg1"/>
                </a:solidFill>
              </a:rPr>
              <a:t>Essay plan worksheet</a:t>
            </a:r>
            <a:endParaRPr lang="en-AU" sz="32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63848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0312" y="5930192"/>
            <a:ext cx="1482090" cy="642827"/>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0" y="5733748"/>
            <a:ext cx="1152128" cy="1152128"/>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8569" y="-12586"/>
            <a:ext cx="1179511" cy="1179511"/>
          </a:xfrm>
          <a:prstGeom prst="rect">
            <a:avLst/>
          </a:prstGeom>
        </p:spPr>
      </p:pic>
      <p:sp>
        <p:nvSpPr>
          <p:cNvPr id="2" name="TextBox 1"/>
          <p:cNvSpPr txBox="1"/>
          <p:nvPr/>
        </p:nvSpPr>
        <p:spPr>
          <a:xfrm>
            <a:off x="467544" y="2060848"/>
            <a:ext cx="8394858" cy="7755969"/>
          </a:xfrm>
          <a:prstGeom prst="rect">
            <a:avLst/>
          </a:prstGeom>
          <a:noFill/>
        </p:spPr>
        <p:txBody>
          <a:bodyPr wrap="square" rtlCol="0">
            <a:spAutoFit/>
          </a:bodyPr>
          <a:lstStyle/>
          <a:p>
            <a:pPr marL="457200" indent="-457200">
              <a:buFont typeface="Arial" panose="020B0604020202020204" pitchFamily="34" charset="0"/>
              <a:buChar char="•"/>
            </a:pPr>
            <a:r>
              <a:rPr lang="en-AU" sz="2800" dirty="0">
                <a:solidFill>
                  <a:schemeClr val="bg1"/>
                </a:solidFill>
              </a:rPr>
              <a:t>Developing a thesis statement</a:t>
            </a:r>
          </a:p>
          <a:p>
            <a:pPr marL="457200" indent="-457200">
              <a:buFont typeface="Arial" panose="020B0604020202020204" pitchFamily="34" charset="0"/>
              <a:buChar char="•"/>
            </a:pPr>
            <a:r>
              <a:rPr lang="en-AU" sz="2800" dirty="0">
                <a:solidFill>
                  <a:schemeClr val="bg1"/>
                </a:solidFill>
              </a:rPr>
              <a:t>Structuring your argument</a:t>
            </a:r>
          </a:p>
          <a:p>
            <a:pPr marL="457200" indent="-457200">
              <a:buFont typeface="Arial" panose="020B0604020202020204" pitchFamily="34" charset="0"/>
              <a:buChar char="•"/>
            </a:pPr>
            <a:r>
              <a:rPr lang="en-AU" sz="2800" dirty="0">
                <a:solidFill>
                  <a:schemeClr val="bg1"/>
                </a:solidFill>
              </a:rPr>
              <a:t>Essay plan worksheet</a:t>
            </a:r>
          </a:p>
          <a:p>
            <a:endParaRPr lang="en-AU" sz="2800" dirty="0">
              <a:solidFill>
                <a:schemeClr val="bg1"/>
              </a:solidFill>
            </a:endParaRPr>
          </a:p>
          <a:p>
            <a:r>
              <a:rPr lang="en-AU" sz="2800" b="1" dirty="0">
                <a:solidFill>
                  <a:schemeClr val="bg1"/>
                </a:solidFill>
              </a:rPr>
              <a:t>Essay question:</a:t>
            </a:r>
          </a:p>
          <a:p>
            <a:r>
              <a:rPr lang="en-AU" sz="2800" dirty="0">
                <a:solidFill>
                  <a:schemeClr val="bg1"/>
                </a:solidFill>
              </a:rPr>
              <a:t>Is photography an art, a science, or something else? Analyse photography’s new role in nineteenth-century art and culture by focusing on two key photographs. </a:t>
            </a:r>
          </a:p>
          <a:p>
            <a:pPr marL="457200" indent="-457200">
              <a:buFont typeface="Arial" panose="020B0604020202020204" pitchFamily="34" charset="0"/>
              <a:buChar char="•"/>
            </a:pPr>
            <a:endParaRPr lang="en-AU" sz="2800" dirty="0">
              <a:solidFill>
                <a:schemeClr val="bg1"/>
              </a:solidFill>
            </a:endParaRPr>
          </a:p>
          <a:p>
            <a:pPr marL="457200" indent="-457200">
              <a:buFont typeface="Arial" panose="020B0604020202020204" pitchFamily="34" charset="0"/>
              <a:buChar char="•"/>
            </a:pPr>
            <a:endParaRPr lang="en-AU" sz="4400" dirty="0">
              <a:solidFill>
                <a:schemeClr val="bg1"/>
              </a:solidFill>
            </a:endParaRPr>
          </a:p>
          <a:p>
            <a:endParaRPr lang="en-AU" sz="4400" dirty="0">
              <a:solidFill>
                <a:schemeClr val="bg1"/>
              </a:solidFill>
            </a:endParaRPr>
          </a:p>
          <a:p>
            <a:endParaRPr lang="en-AU" sz="4400" dirty="0"/>
          </a:p>
          <a:p>
            <a:endParaRPr lang="en-AU" sz="3200" dirty="0"/>
          </a:p>
          <a:p>
            <a:pPr lvl="1"/>
            <a:r>
              <a:rPr lang="en-AU" sz="3200" dirty="0"/>
              <a:t>.</a:t>
            </a:r>
          </a:p>
          <a:p>
            <a:endParaRPr lang="en-US" sz="3200" dirty="0"/>
          </a:p>
          <a:p>
            <a:endParaRPr lang="en-GB" dirty="0"/>
          </a:p>
        </p:txBody>
      </p:sp>
      <p:sp>
        <p:nvSpPr>
          <p:cNvPr id="5" name="Title 4"/>
          <p:cNvSpPr>
            <a:spLocks noGrp="1"/>
          </p:cNvSpPr>
          <p:nvPr>
            <p:ph type="title"/>
          </p:nvPr>
        </p:nvSpPr>
        <p:spPr>
          <a:xfrm>
            <a:off x="457200" y="764704"/>
            <a:ext cx="8229600" cy="402221"/>
          </a:xfrm>
        </p:spPr>
        <p:txBody>
          <a:bodyPr>
            <a:noAutofit/>
          </a:bodyPr>
          <a:lstStyle/>
          <a:p>
            <a:pPr algn="l"/>
            <a:r>
              <a:rPr lang="en-AU" sz="4800" b="1" dirty="0">
                <a:solidFill>
                  <a:schemeClr val="bg1"/>
                </a:solidFill>
              </a:rPr>
              <a:t>Essay planning and structure</a:t>
            </a:r>
            <a:endParaRPr lang="en-AU" sz="48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54045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0312" y="5930192"/>
            <a:ext cx="1482090" cy="642827"/>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0" y="5733748"/>
            <a:ext cx="1152128" cy="1152128"/>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8569" y="-12586"/>
            <a:ext cx="1179511" cy="1179511"/>
          </a:xfrm>
          <a:prstGeom prst="rect">
            <a:avLst/>
          </a:prstGeom>
        </p:spPr>
      </p:pic>
      <p:sp>
        <p:nvSpPr>
          <p:cNvPr id="2" name="TextBox 1"/>
          <p:cNvSpPr txBox="1"/>
          <p:nvPr/>
        </p:nvSpPr>
        <p:spPr>
          <a:xfrm>
            <a:off x="467544" y="1794208"/>
            <a:ext cx="8394858" cy="6771084"/>
          </a:xfrm>
          <a:prstGeom prst="rect">
            <a:avLst/>
          </a:prstGeom>
          <a:noFill/>
        </p:spPr>
        <p:txBody>
          <a:bodyPr wrap="square" rtlCol="0">
            <a:spAutoFit/>
          </a:bodyPr>
          <a:lstStyle/>
          <a:p>
            <a:pPr marL="342900" indent="-342900">
              <a:buFont typeface="Arial" panose="020B0604020202020204" pitchFamily="34" charset="0"/>
              <a:buChar char="•"/>
            </a:pPr>
            <a:r>
              <a:rPr lang="en-AU" sz="2400" dirty="0">
                <a:solidFill>
                  <a:schemeClr val="bg1"/>
                </a:solidFill>
              </a:rPr>
              <a:t>A thesis statement is a summary of your argument that appears at the end of your introduction.  </a:t>
            </a:r>
          </a:p>
          <a:p>
            <a:endParaRPr lang="en-AU" sz="2400" dirty="0">
              <a:solidFill>
                <a:schemeClr val="bg1"/>
              </a:solidFill>
            </a:endParaRPr>
          </a:p>
          <a:p>
            <a:pPr marL="342900" indent="-342900">
              <a:buFont typeface="Arial" panose="020B0604020202020204" pitchFamily="34" charset="0"/>
              <a:buChar char="•"/>
            </a:pPr>
            <a:r>
              <a:rPr lang="en-AU" sz="2400" dirty="0">
                <a:solidFill>
                  <a:schemeClr val="bg1"/>
                </a:solidFill>
              </a:rPr>
              <a:t>A good thesis has two parts. It should tell </a:t>
            </a:r>
            <a:r>
              <a:rPr lang="en-AU" sz="2400" i="1" dirty="0">
                <a:solidFill>
                  <a:schemeClr val="bg1"/>
                </a:solidFill>
              </a:rPr>
              <a:t>what </a:t>
            </a:r>
            <a:r>
              <a:rPr lang="en-AU" sz="2400" dirty="0">
                <a:solidFill>
                  <a:schemeClr val="bg1"/>
                </a:solidFill>
              </a:rPr>
              <a:t>you plan to argue, and it should briefly explain </a:t>
            </a:r>
            <a:r>
              <a:rPr lang="en-AU" sz="2400" i="1" dirty="0">
                <a:solidFill>
                  <a:schemeClr val="bg1"/>
                </a:solidFill>
              </a:rPr>
              <a:t>how </a:t>
            </a:r>
            <a:r>
              <a:rPr lang="en-AU" sz="2400" dirty="0">
                <a:solidFill>
                  <a:schemeClr val="bg1"/>
                </a:solidFill>
              </a:rPr>
              <a:t>you plan to argue, via your chosen case studies and the specific points you will make about them.</a:t>
            </a:r>
          </a:p>
          <a:p>
            <a:endParaRPr lang="en-AU" sz="2000" dirty="0">
              <a:solidFill>
                <a:schemeClr val="bg1"/>
              </a:solidFill>
              <a:ea typeface="Yu Gothic Light"/>
            </a:endParaRPr>
          </a:p>
          <a:p>
            <a:pPr marL="457200" indent="-457200">
              <a:buFont typeface="Arial" panose="020B0604020202020204" pitchFamily="34" charset="0"/>
              <a:buChar char="•"/>
            </a:pPr>
            <a:endParaRPr lang="en-AU" sz="4400" dirty="0">
              <a:solidFill>
                <a:schemeClr val="bg1"/>
              </a:solidFill>
            </a:endParaRPr>
          </a:p>
          <a:p>
            <a:endParaRPr lang="en-AU" sz="4400" dirty="0">
              <a:solidFill>
                <a:schemeClr val="bg1"/>
              </a:solidFill>
            </a:endParaRPr>
          </a:p>
          <a:p>
            <a:endParaRPr lang="en-AU" sz="4400" dirty="0"/>
          </a:p>
          <a:p>
            <a:endParaRPr lang="en-AU" sz="3200" dirty="0"/>
          </a:p>
          <a:p>
            <a:pPr lvl="1"/>
            <a:r>
              <a:rPr lang="en-AU" sz="3200" dirty="0"/>
              <a:t>.</a:t>
            </a:r>
          </a:p>
          <a:p>
            <a:endParaRPr lang="en-US" sz="3200" dirty="0"/>
          </a:p>
          <a:p>
            <a:endParaRPr lang="en-GB" dirty="0"/>
          </a:p>
        </p:txBody>
      </p:sp>
      <p:sp>
        <p:nvSpPr>
          <p:cNvPr id="5" name="Title 4"/>
          <p:cNvSpPr>
            <a:spLocks noGrp="1"/>
          </p:cNvSpPr>
          <p:nvPr>
            <p:ph type="title"/>
          </p:nvPr>
        </p:nvSpPr>
        <p:spPr>
          <a:xfrm>
            <a:off x="457200" y="764704"/>
            <a:ext cx="8229600" cy="402221"/>
          </a:xfrm>
        </p:spPr>
        <p:txBody>
          <a:bodyPr>
            <a:noAutofit/>
          </a:bodyPr>
          <a:lstStyle/>
          <a:p>
            <a:pPr algn="l"/>
            <a:r>
              <a:rPr lang="en-AU" sz="3600" b="1" dirty="0">
                <a:solidFill>
                  <a:schemeClr val="bg1"/>
                </a:solidFill>
              </a:rPr>
              <a:t>Developing a Thesis Statement</a:t>
            </a:r>
            <a:endParaRPr lang="en-AU" sz="36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980589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2AC37-6C2A-9726-4A45-CEC05D1BDF5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402A6E5E-6974-A610-3382-368F0D9364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0312" y="5930192"/>
            <a:ext cx="1482090" cy="642827"/>
          </a:xfrm>
          <a:prstGeom prst="rect">
            <a:avLst/>
          </a:prstGeom>
        </p:spPr>
      </p:pic>
      <p:pic>
        <p:nvPicPr>
          <p:cNvPr id="12" name="Picture 11">
            <a:extLst>
              <a:ext uri="{FF2B5EF4-FFF2-40B4-BE49-F238E27FC236}">
                <a16:creationId xmlns:a16="http://schemas.microsoft.com/office/drawing/2014/main" id="{627EF13D-22E0-72B8-EB7F-1E116D4D2D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0" y="5733748"/>
            <a:ext cx="1152128" cy="1152128"/>
          </a:xfrm>
          <a:prstGeom prst="rect">
            <a:avLst/>
          </a:prstGeom>
        </p:spPr>
      </p:pic>
      <p:pic>
        <p:nvPicPr>
          <p:cNvPr id="13" name="Picture 12">
            <a:extLst>
              <a:ext uri="{FF2B5EF4-FFF2-40B4-BE49-F238E27FC236}">
                <a16:creationId xmlns:a16="http://schemas.microsoft.com/office/drawing/2014/main" id="{9E6A3B2C-D1B2-C27B-4C01-6D61D3A3E4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8569" y="-12586"/>
            <a:ext cx="1179511" cy="1179511"/>
          </a:xfrm>
          <a:prstGeom prst="rect">
            <a:avLst/>
          </a:prstGeom>
        </p:spPr>
      </p:pic>
      <p:sp>
        <p:nvSpPr>
          <p:cNvPr id="2" name="TextBox 1">
            <a:extLst>
              <a:ext uri="{FF2B5EF4-FFF2-40B4-BE49-F238E27FC236}">
                <a16:creationId xmlns:a16="http://schemas.microsoft.com/office/drawing/2014/main" id="{5106035F-FA5E-6084-65F5-C99806DC231A}"/>
              </a:ext>
            </a:extLst>
          </p:cNvPr>
          <p:cNvSpPr txBox="1"/>
          <p:nvPr/>
        </p:nvSpPr>
        <p:spPr>
          <a:xfrm>
            <a:off x="467544" y="1794208"/>
            <a:ext cx="8394858" cy="6401753"/>
          </a:xfrm>
          <a:prstGeom prst="rect">
            <a:avLst/>
          </a:prstGeom>
          <a:noFill/>
        </p:spPr>
        <p:txBody>
          <a:bodyPr wrap="square" rtlCol="0">
            <a:spAutoFit/>
          </a:bodyPr>
          <a:lstStyle/>
          <a:p>
            <a:endParaRPr lang="en-AU" sz="2000" dirty="0">
              <a:solidFill>
                <a:schemeClr val="bg1"/>
              </a:solidFill>
              <a:ea typeface="Yu Gothic Light"/>
            </a:endParaRPr>
          </a:p>
          <a:p>
            <a:pPr marL="342900" indent="-342900">
              <a:buFont typeface="Arial" panose="020B0604020202020204" pitchFamily="34" charset="0"/>
              <a:buChar char="•"/>
            </a:pPr>
            <a:r>
              <a:rPr lang="en-AU" sz="2400" dirty="0">
                <a:solidFill>
                  <a:schemeClr val="bg1"/>
                </a:solidFill>
              </a:rPr>
              <a:t>Your choice of artworks should be identified by artist name, title and date in the thesis statement. </a:t>
            </a:r>
            <a:endParaRPr lang="en-AU" sz="2400" dirty="0">
              <a:solidFill>
                <a:schemeClr val="bg1"/>
              </a:solidFill>
              <a:ea typeface="Yu Gothic Light"/>
            </a:endParaRPr>
          </a:p>
          <a:p>
            <a:endParaRPr lang="en-AU" sz="2400" dirty="0">
              <a:solidFill>
                <a:schemeClr val="bg1"/>
              </a:solidFill>
              <a:ea typeface="Yu Gothic Light"/>
            </a:endParaRPr>
          </a:p>
          <a:p>
            <a:pPr marL="342900" indent="-342900">
              <a:buFont typeface="Arial" panose="020B0604020202020204" pitchFamily="34" charset="0"/>
              <a:buChar char="•"/>
            </a:pPr>
            <a:r>
              <a:rPr lang="en-AU" sz="2400" dirty="0">
                <a:solidFill>
                  <a:schemeClr val="bg1"/>
                </a:solidFill>
              </a:rPr>
              <a:t>Your thesis will take time to formulate. It is the product of your research and interpretation of your case studies. You may need to revise and rewrite your thesis as your ideas develop.</a:t>
            </a:r>
          </a:p>
          <a:p>
            <a:pPr marL="457200" indent="-457200">
              <a:buFont typeface="Arial" panose="020B0604020202020204" pitchFamily="34" charset="0"/>
              <a:buChar char="•"/>
            </a:pPr>
            <a:endParaRPr lang="en-AU" sz="4400" dirty="0">
              <a:solidFill>
                <a:schemeClr val="bg1"/>
              </a:solidFill>
            </a:endParaRPr>
          </a:p>
          <a:p>
            <a:endParaRPr lang="en-AU" sz="4400" dirty="0">
              <a:solidFill>
                <a:schemeClr val="bg1"/>
              </a:solidFill>
            </a:endParaRPr>
          </a:p>
          <a:p>
            <a:endParaRPr lang="en-AU" sz="4400" dirty="0"/>
          </a:p>
          <a:p>
            <a:endParaRPr lang="en-AU" sz="3200" dirty="0"/>
          </a:p>
          <a:p>
            <a:pPr lvl="1"/>
            <a:r>
              <a:rPr lang="en-AU" sz="3200" dirty="0"/>
              <a:t>.</a:t>
            </a:r>
          </a:p>
          <a:p>
            <a:endParaRPr lang="en-US" sz="3200" dirty="0"/>
          </a:p>
          <a:p>
            <a:endParaRPr lang="en-GB" dirty="0"/>
          </a:p>
        </p:txBody>
      </p:sp>
      <p:sp>
        <p:nvSpPr>
          <p:cNvPr id="5" name="Title 4">
            <a:extLst>
              <a:ext uri="{FF2B5EF4-FFF2-40B4-BE49-F238E27FC236}">
                <a16:creationId xmlns:a16="http://schemas.microsoft.com/office/drawing/2014/main" id="{C38F7F9D-35D3-26C4-9871-C11E1D2C1CA1}"/>
              </a:ext>
            </a:extLst>
          </p:cNvPr>
          <p:cNvSpPr>
            <a:spLocks noGrp="1"/>
          </p:cNvSpPr>
          <p:nvPr>
            <p:ph type="title"/>
          </p:nvPr>
        </p:nvSpPr>
        <p:spPr>
          <a:xfrm>
            <a:off x="457200" y="764704"/>
            <a:ext cx="8229600" cy="402221"/>
          </a:xfrm>
        </p:spPr>
        <p:txBody>
          <a:bodyPr>
            <a:noAutofit/>
          </a:bodyPr>
          <a:lstStyle/>
          <a:p>
            <a:pPr algn="l"/>
            <a:r>
              <a:rPr lang="en-AU" sz="3600" b="1" dirty="0">
                <a:solidFill>
                  <a:schemeClr val="bg1"/>
                </a:solidFill>
              </a:rPr>
              <a:t>Developing a Thesis Statement</a:t>
            </a:r>
            <a:endParaRPr lang="en-AU" sz="36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676615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0312" y="5930192"/>
            <a:ext cx="1482090" cy="642827"/>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0" y="5733748"/>
            <a:ext cx="1152128" cy="1152128"/>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8569" y="-12586"/>
            <a:ext cx="1179511" cy="1179511"/>
          </a:xfrm>
          <a:prstGeom prst="rect">
            <a:avLst/>
          </a:prstGeom>
        </p:spPr>
      </p:pic>
      <p:sp>
        <p:nvSpPr>
          <p:cNvPr id="2" name="TextBox 1"/>
          <p:cNvSpPr txBox="1"/>
          <p:nvPr/>
        </p:nvSpPr>
        <p:spPr>
          <a:xfrm>
            <a:off x="306193" y="3195669"/>
            <a:ext cx="8394858" cy="6955750"/>
          </a:xfrm>
          <a:prstGeom prst="rect">
            <a:avLst/>
          </a:prstGeom>
          <a:noFill/>
        </p:spPr>
        <p:txBody>
          <a:bodyPr wrap="square" rtlCol="0">
            <a:spAutoFit/>
          </a:bodyPr>
          <a:lstStyle/>
          <a:p>
            <a:r>
              <a:rPr lang="en-US" sz="2000" b="1" dirty="0">
                <a:solidFill>
                  <a:schemeClr val="bg1"/>
                </a:solidFill>
                <a:ea typeface="+mn-lt"/>
                <a:cs typeface="+mn-lt"/>
              </a:rPr>
              <a:t>Thesis statement:</a:t>
            </a:r>
          </a:p>
          <a:p>
            <a:r>
              <a:rPr lang="en-US" sz="2000" dirty="0">
                <a:solidFill>
                  <a:schemeClr val="bg1"/>
                </a:solidFill>
                <a:ea typeface="+mn-lt"/>
                <a:cs typeface="+mn-lt"/>
              </a:rPr>
              <a:t>Nineteenth-century photography was </a:t>
            </a:r>
            <a:r>
              <a:rPr lang="en-AU" sz="2000" dirty="0">
                <a:solidFill>
                  <a:schemeClr val="bg1"/>
                </a:solidFill>
                <a:ea typeface="+mn-lt"/>
                <a:cs typeface="+mn-lt"/>
              </a:rPr>
              <a:t>a medium of artistic expression and a powerful scientific tool.</a:t>
            </a:r>
            <a:r>
              <a:rPr lang="en-US" sz="2000" dirty="0">
                <a:solidFill>
                  <a:schemeClr val="bg1"/>
                </a:solidFill>
                <a:ea typeface="+mn-lt"/>
                <a:cs typeface="+mn-lt"/>
              </a:rPr>
              <a:t> </a:t>
            </a:r>
            <a:r>
              <a:rPr lang="en-US" sz="2000" dirty="0">
                <a:solidFill>
                  <a:schemeClr val="bg1"/>
                </a:solidFill>
              </a:rPr>
              <a:t> </a:t>
            </a:r>
            <a:r>
              <a:rPr lang="en-AU" sz="2000" dirty="0">
                <a:solidFill>
                  <a:schemeClr val="bg1"/>
                </a:solidFill>
              </a:rPr>
              <a:t>Photographers Julia Margaret Cameron and Eadweard Muybridge both experimented with its technology to explore its potential in art and science.  While Cameron played with light and focus to create a strikingly aesthetic composition in </a:t>
            </a:r>
            <a:r>
              <a:rPr lang="en-AU" sz="2000" i="1" dirty="0">
                <a:solidFill>
                  <a:schemeClr val="bg1"/>
                </a:solidFill>
              </a:rPr>
              <a:t>The Mountain Nymph</a:t>
            </a:r>
            <a:r>
              <a:rPr lang="en-AU" sz="2000" dirty="0">
                <a:solidFill>
                  <a:schemeClr val="bg1"/>
                </a:solidFill>
              </a:rPr>
              <a:t>, </a:t>
            </a:r>
            <a:r>
              <a:rPr lang="en-AU" sz="2000" i="1" dirty="0">
                <a:solidFill>
                  <a:schemeClr val="bg1"/>
                </a:solidFill>
              </a:rPr>
              <a:t>Sweet Liberty</a:t>
            </a:r>
            <a:r>
              <a:rPr lang="en-AU" sz="2000" dirty="0">
                <a:solidFill>
                  <a:schemeClr val="bg1"/>
                </a:solidFill>
              </a:rPr>
              <a:t>, 1866, Muybridge utilised rapid exposure to document human and animal motion in</a:t>
            </a:r>
            <a:r>
              <a:rPr lang="en-US" sz="2000" dirty="0">
                <a:solidFill>
                  <a:schemeClr val="bg1"/>
                </a:solidFill>
              </a:rPr>
              <a:t> his series, </a:t>
            </a:r>
            <a:r>
              <a:rPr lang="en-US" sz="2000" i="1" dirty="0">
                <a:solidFill>
                  <a:schemeClr val="bg1"/>
                </a:solidFill>
              </a:rPr>
              <a:t>Horses. Running</a:t>
            </a:r>
            <a:r>
              <a:rPr lang="en-US" sz="2000" dirty="0">
                <a:solidFill>
                  <a:schemeClr val="bg1"/>
                </a:solidFill>
              </a:rPr>
              <a:t>, 1879. </a:t>
            </a:r>
          </a:p>
          <a:p>
            <a:pPr marL="457200" indent="-457200">
              <a:buFont typeface="Arial" panose="020B0604020202020204" pitchFamily="34" charset="0"/>
              <a:buChar char="•"/>
            </a:pPr>
            <a:endParaRPr lang="en-US" sz="2000" dirty="0">
              <a:solidFill>
                <a:schemeClr val="bg1"/>
              </a:solidFill>
              <a:ea typeface="Yu Gothic Light"/>
            </a:endParaRPr>
          </a:p>
          <a:p>
            <a:pPr marL="457200" indent="-457200">
              <a:buFont typeface="Arial" panose="020B0604020202020204" pitchFamily="34" charset="0"/>
              <a:buChar char="•"/>
            </a:pPr>
            <a:endParaRPr lang="en-US" sz="2000" dirty="0">
              <a:solidFill>
                <a:schemeClr val="bg1"/>
              </a:solidFill>
              <a:ea typeface="Yu Gothic Light"/>
            </a:endParaRPr>
          </a:p>
          <a:p>
            <a:pPr marL="457200" indent="-457200">
              <a:buFont typeface="Arial" panose="020B0604020202020204" pitchFamily="34" charset="0"/>
              <a:buChar char="•"/>
            </a:pPr>
            <a:endParaRPr lang="en-AU" sz="4400" dirty="0">
              <a:solidFill>
                <a:schemeClr val="bg1"/>
              </a:solidFill>
            </a:endParaRPr>
          </a:p>
          <a:p>
            <a:endParaRPr lang="en-AU" sz="4400" dirty="0">
              <a:solidFill>
                <a:schemeClr val="bg1"/>
              </a:solidFill>
            </a:endParaRPr>
          </a:p>
          <a:p>
            <a:endParaRPr lang="en-AU" sz="4400" dirty="0"/>
          </a:p>
          <a:p>
            <a:endParaRPr lang="en-AU" sz="3200" dirty="0"/>
          </a:p>
          <a:p>
            <a:pPr lvl="1"/>
            <a:r>
              <a:rPr lang="en-AU" sz="3200" dirty="0"/>
              <a:t>.</a:t>
            </a:r>
          </a:p>
          <a:p>
            <a:endParaRPr lang="en-US" sz="3200" dirty="0"/>
          </a:p>
          <a:p>
            <a:endParaRPr lang="en-GB" dirty="0"/>
          </a:p>
        </p:txBody>
      </p:sp>
      <p:sp>
        <p:nvSpPr>
          <p:cNvPr id="5" name="Title 4"/>
          <p:cNvSpPr>
            <a:spLocks noGrp="1"/>
          </p:cNvSpPr>
          <p:nvPr>
            <p:ph type="title"/>
          </p:nvPr>
        </p:nvSpPr>
        <p:spPr>
          <a:xfrm>
            <a:off x="384915" y="338344"/>
            <a:ext cx="8229600" cy="402221"/>
          </a:xfrm>
        </p:spPr>
        <p:txBody>
          <a:bodyPr>
            <a:noAutofit/>
          </a:bodyPr>
          <a:lstStyle/>
          <a:p>
            <a:pPr algn="l"/>
            <a:r>
              <a:rPr lang="en-AU" sz="3600" b="1" dirty="0">
                <a:solidFill>
                  <a:schemeClr val="bg1"/>
                </a:solidFill>
              </a:rPr>
              <a:t>Thesis Statement Example</a:t>
            </a:r>
            <a:endParaRPr lang="en-AU" sz="3600" b="1" dirty="0">
              <a:solidFill>
                <a:schemeClr val="bg1"/>
              </a:solidFill>
              <a:latin typeface="Adobe Gothic Std B" panose="020B0800000000000000" pitchFamily="34" charset="-128"/>
              <a:ea typeface="Adobe Gothic Std B" panose="020B0800000000000000" pitchFamily="34" charset="-128"/>
            </a:endParaRPr>
          </a:p>
        </p:txBody>
      </p:sp>
      <p:sp>
        <p:nvSpPr>
          <p:cNvPr id="11" name="TextBox 10">
            <a:extLst>
              <a:ext uri="{FF2B5EF4-FFF2-40B4-BE49-F238E27FC236}">
                <a16:creationId xmlns:a16="http://schemas.microsoft.com/office/drawing/2014/main" id="{EFEB5292-E335-7C33-2281-C372AF68E109}"/>
              </a:ext>
            </a:extLst>
          </p:cNvPr>
          <p:cNvSpPr txBox="1"/>
          <p:nvPr/>
        </p:nvSpPr>
        <p:spPr>
          <a:xfrm>
            <a:off x="302286" y="1361006"/>
            <a:ext cx="8394858" cy="1323439"/>
          </a:xfrm>
          <a:prstGeom prst="rect">
            <a:avLst/>
          </a:prstGeom>
          <a:noFill/>
        </p:spPr>
        <p:txBody>
          <a:bodyPr wrap="square">
            <a:spAutoFit/>
          </a:bodyPr>
          <a:lstStyle/>
          <a:p>
            <a:r>
              <a:rPr lang="en-AU" sz="2000" b="1" dirty="0">
                <a:solidFill>
                  <a:schemeClr val="bg1"/>
                </a:solidFill>
              </a:rPr>
              <a:t>Essay question:</a:t>
            </a:r>
          </a:p>
          <a:p>
            <a:r>
              <a:rPr lang="en-AU" sz="2000" dirty="0">
                <a:solidFill>
                  <a:schemeClr val="bg1"/>
                </a:solidFill>
              </a:rPr>
              <a:t>Is photography an art, a science, or something else? Analyse photography’s new role in nineteenth-century art and culture by focusing on two key photographs</a:t>
            </a:r>
            <a:r>
              <a:rPr lang="en-AU" sz="1800" dirty="0">
                <a:solidFill>
                  <a:schemeClr val="bg1"/>
                </a:solidFill>
              </a:rPr>
              <a:t>. </a:t>
            </a:r>
          </a:p>
        </p:txBody>
      </p:sp>
    </p:spTree>
    <p:extLst>
      <p:ext uri="{BB962C8B-B14F-4D97-AF65-F5344CB8AC3E}">
        <p14:creationId xmlns:p14="http://schemas.microsoft.com/office/powerpoint/2010/main" val="286051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0312" y="5930192"/>
            <a:ext cx="1482090" cy="642827"/>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0" y="5733748"/>
            <a:ext cx="1152128" cy="1152128"/>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8569" y="-12586"/>
            <a:ext cx="1179511" cy="1179511"/>
          </a:xfrm>
          <a:prstGeom prst="rect">
            <a:avLst/>
          </a:prstGeom>
        </p:spPr>
      </p:pic>
      <p:sp>
        <p:nvSpPr>
          <p:cNvPr id="2" name="TextBox 1"/>
          <p:cNvSpPr txBox="1"/>
          <p:nvPr/>
        </p:nvSpPr>
        <p:spPr>
          <a:xfrm>
            <a:off x="374571" y="1473358"/>
            <a:ext cx="8394858" cy="7263527"/>
          </a:xfrm>
          <a:prstGeom prst="rect">
            <a:avLst/>
          </a:prstGeom>
          <a:noFill/>
        </p:spPr>
        <p:txBody>
          <a:bodyPr wrap="square" rtlCol="0">
            <a:spAutoFit/>
          </a:bodyPr>
          <a:lstStyle/>
          <a:p>
            <a:r>
              <a:rPr lang="en-US" sz="2000" b="1" dirty="0">
                <a:solidFill>
                  <a:srgbClr val="00B0F0"/>
                </a:solidFill>
                <a:ea typeface="+mn-lt"/>
                <a:cs typeface="+mn-lt"/>
              </a:rPr>
              <a:t>What: </a:t>
            </a:r>
            <a:r>
              <a:rPr lang="en-US" sz="2000" dirty="0">
                <a:solidFill>
                  <a:schemeClr val="bg1"/>
                </a:solidFill>
                <a:ea typeface="+mn-lt"/>
                <a:cs typeface="+mn-lt"/>
              </a:rPr>
              <a:t>Nineteenth-century photography was </a:t>
            </a:r>
            <a:r>
              <a:rPr lang="en-AU" sz="2000" dirty="0">
                <a:solidFill>
                  <a:schemeClr val="bg1"/>
                </a:solidFill>
                <a:ea typeface="+mn-lt"/>
                <a:cs typeface="+mn-lt"/>
              </a:rPr>
              <a:t>a </a:t>
            </a:r>
            <a:r>
              <a:rPr lang="en-AU" sz="2000" dirty="0">
                <a:solidFill>
                  <a:srgbClr val="00B0F0"/>
                </a:solidFill>
                <a:ea typeface="+mn-lt"/>
                <a:cs typeface="+mn-lt"/>
              </a:rPr>
              <a:t>medium of artistic expression and a powerful scientific tool.</a:t>
            </a:r>
            <a:r>
              <a:rPr lang="en-US" sz="2000" dirty="0">
                <a:solidFill>
                  <a:srgbClr val="00B0F0"/>
                </a:solidFill>
                <a:ea typeface="+mn-lt"/>
                <a:cs typeface="+mn-lt"/>
              </a:rPr>
              <a:t> </a:t>
            </a:r>
            <a:r>
              <a:rPr lang="en-AU" sz="2000" dirty="0">
                <a:solidFill>
                  <a:schemeClr val="bg1"/>
                </a:solidFill>
                <a:ea typeface="+mn-lt"/>
                <a:cs typeface="+mn-lt"/>
              </a:rPr>
              <a:t>P</a:t>
            </a:r>
            <a:r>
              <a:rPr lang="en-AU" sz="2000" dirty="0">
                <a:solidFill>
                  <a:schemeClr val="bg1"/>
                </a:solidFill>
              </a:rPr>
              <a:t>hotographers </a:t>
            </a:r>
            <a:r>
              <a:rPr lang="en-AU" sz="2000" dirty="0">
                <a:solidFill>
                  <a:srgbClr val="00B0F0"/>
                </a:solidFill>
              </a:rPr>
              <a:t>Julia Margaret Cameron and Eadweard Muybridge </a:t>
            </a:r>
            <a:r>
              <a:rPr lang="en-AU" sz="2000" dirty="0">
                <a:solidFill>
                  <a:schemeClr val="bg1"/>
                </a:solidFill>
              </a:rPr>
              <a:t>both </a:t>
            </a:r>
            <a:r>
              <a:rPr lang="en-AU" sz="2000" dirty="0">
                <a:solidFill>
                  <a:srgbClr val="00B0F0"/>
                </a:solidFill>
              </a:rPr>
              <a:t>experimented with its technology </a:t>
            </a:r>
            <a:r>
              <a:rPr lang="en-AU" sz="2000" dirty="0">
                <a:solidFill>
                  <a:schemeClr val="bg1"/>
                </a:solidFill>
              </a:rPr>
              <a:t>to explore its potential in art and science.  </a:t>
            </a:r>
          </a:p>
          <a:p>
            <a:endParaRPr lang="en-AU" sz="2000" dirty="0">
              <a:solidFill>
                <a:schemeClr val="bg1"/>
              </a:solidFill>
            </a:endParaRPr>
          </a:p>
          <a:p>
            <a:r>
              <a:rPr lang="en-AU" sz="2000" b="1" dirty="0">
                <a:solidFill>
                  <a:srgbClr val="00B050"/>
                </a:solidFill>
              </a:rPr>
              <a:t>How: </a:t>
            </a:r>
            <a:r>
              <a:rPr lang="en-AU" sz="2000" dirty="0">
                <a:solidFill>
                  <a:schemeClr val="bg1"/>
                </a:solidFill>
              </a:rPr>
              <a:t>While </a:t>
            </a:r>
            <a:r>
              <a:rPr lang="en-AU" sz="2000" dirty="0">
                <a:solidFill>
                  <a:srgbClr val="00B050"/>
                </a:solidFill>
              </a:rPr>
              <a:t>Cameron played with light and focus </a:t>
            </a:r>
            <a:r>
              <a:rPr lang="en-AU" sz="2000" dirty="0">
                <a:solidFill>
                  <a:schemeClr val="bg1"/>
                </a:solidFill>
              </a:rPr>
              <a:t>to create a strikingly aesthetic composition in </a:t>
            </a:r>
            <a:r>
              <a:rPr lang="en-AU" sz="2000" i="1" dirty="0">
                <a:solidFill>
                  <a:srgbClr val="00B050"/>
                </a:solidFill>
              </a:rPr>
              <a:t>The Mountain Nymph</a:t>
            </a:r>
            <a:r>
              <a:rPr lang="en-AU" sz="2000" dirty="0">
                <a:solidFill>
                  <a:srgbClr val="00B050"/>
                </a:solidFill>
              </a:rPr>
              <a:t>, </a:t>
            </a:r>
            <a:r>
              <a:rPr lang="en-AU" sz="2000" i="1" dirty="0">
                <a:solidFill>
                  <a:srgbClr val="00B050"/>
                </a:solidFill>
              </a:rPr>
              <a:t>Sweet Liberty</a:t>
            </a:r>
            <a:r>
              <a:rPr lang="en-AU" sz="2000" dirty="0">
                <a:solidFill>
                  <a:srgbClr val="00B050"/>
                </a:solidFill>
              </a:rPr>
              <a:t>, 1866</a:t>
            </a:r>
            <a:r>
              <a:rPr lang="en-AU" sz="2000" dirty="0">
                <a:solidFill>
                  <a:schemeClr val="bg1"/>
                </a:solidFill>
              </a:rPr>
              <a:t>, </a:t>
            </a:r>
            <a:r>
              <a:rPr lang="en-AU" sz="2000" dirty="0">
                <a:solidFill>
                  <a:srgbClr val="00B050"/>
                </a:solidFill>
              </a:rPr>
              <a:t>Muybridge utilised rapid exposure</a:t>
            </a:r>
            <a:r>
              <a:rPr lang="en-AU" sz="2000" dirty="0">
                <a:solidFill>
                  <a:schemeClr val="bg1"/>
                </a:solidFill>
              </a:rPr>
              <a:t> to document human and animal motion in</a:t>
            </a:r>
            <a:r>
              <a:rPr lang="en-US" sz="2000" dirty="0">
                <a:solidFill>
                  <a:schemeClr val="bg1"/>
                </a:solidFill>
              </a:rPr>
              <a:t> </a:t>
            </a:r>
            <a:r>
              <a:rPr lang="en-US" sz="2000" dirty="0">
                <a:solidFill>
                  <a:srgbClr val="00B050"/>
                </a:solidFill>
              </a:rPr>
              <a:t>his series, </a:t>
            </a:r>
            <a:r>
              <a:rPr lang="en-US" sz="2000" i="1" dirty="0">
                <a:solidFill>
                  <a:srgbClr val="00B050"/>
                </a:solidFill>
              </a:rPr>
              <a:t>Horses. Running</a:t>
            </a:r>
            <a:r>
              <a:rPr lang="en-US" sz="2000" dirty="0">
                <a:solidFill>
                  <a:srgbClr val="00B050"/>
                </a:solidFill>
              </a:rPr>
              <a:t>, 1879. </a:t>
            </a:r>
          </a:p>
          <a:p>
            <a:pPr marL="457200" indent="-457200">
              <a:buFont typeface="Arial" panose="020B0604020202020204" pitchFamily="34" charset="0"/>
              <a:buChar char="•"/>
            </a:pPr>
            <a:endParaRPr lang="en-US" sz="2000" dirty="0">
              <a:solidFill>
                <a:schemeClr val="bg1"/>
              </a:solidFill>
              <a:ea typeface="Yu Gothic Light"/>
            </a:endParaRPr>
          </a:p>
          <a:p>
            <a:pPr marL="457200" indent="-457200">
              <a:buFont typeface="Arial" panose="020B0604020202020204" pitchFamily="34" charset="0"/>
              <a:buChar char="•"/>
            </a:pPr>
            <a:endParaRPr lang="en-US" sz="2000" dirty="0">
              <a:solidFill>
                <a:schemeClr val="bg1"/>
              </a:solidFill>
              <a:ea typeface="Yu Gothic Light"/>
            </a:endParaRPr>
          </a:p>
          <a:p>
            <a:pPr marL="457200" indent="-457200">
              <a:buFont typeface="Arial" panose="020B0604020202020204" pitchFamily="34" charset="0"/>
              <a:buChar char="•"/>
            </a:pPr>
            <a:endParaRPr lang="en-AU" sz="4400" dirty="0">
              <a:solidFill>
                <a:schemeClr val="bg1"/>
              </a:solidFill>
            </a:endParaRPr>
          </a:p>
          <a:p>
            <a:endParaRPr lang="en-AU" sz="4400" dirty="0">
              <a:solidFill>
                <a:schemeClr val="bg1"/>
              </a:solidFill>
            </a:endParaRPr>
          </a:p>
          <a:p>
            <a:endParaRPr lang="en-AU" sz="4400" dirty="0"/>
          </a:p>
          <a:p>
            <a:endParaRPr lang="en-AU" sz="3200" dirty="0"/>
          </a:p>
          <a:p>
            <a:pPr lvl="1"/>
            <a:r>
              <a:rPr lang="en-AU" sz="3200" dirty="0"/>
              <a:t>.</a:t>
            </a:r>
          </a:p>
          <a:p>
            <a:endParaRPr lang="en-US" sz="3200" dirty="0"/>
          </a:p>
          <a:p>
            <a:endParaRPr lang="en-GB" dirty="0"/>
          </a:p>
        </p:txBody>
      </p:sp>
      <p:sp>
        <p:nvSpPr>
          <p:cNvPr id="5" name="Title 4"/>
          <p:cNvSpPr>
            <a:spLocks noGrp="1"/>
          </p:cNvSpPr>
          <p:nvPr>
            <p:ph type="title"/>
          </p:nvPr>
        </p:nvSpPr>
        <p:spPr>
          <a:xfrm>
            <a:off x="457200" y="764704"/>
            <a:ext cx="8229600" cy="402221"/>
          </a:xfrm>
        </p:spPr>
        <p:txBody>
          <a:bodyPr>
            <a:noAutofit/>
          </a:bodyPr>
          <a:lstStyle/>
          <a:p>
            <a:pPr algn="l"/>
            <a:r>
              <a:rPr lang="en-AU" sz="3600" b="1" dirty="0">
                <a:solidFill>
                  <a:schemeClr val="bg1"/>
                </a:solidFill>
              </a:rPr>
              <a:t>Thesis Statement</a:t>
            </a:r>
            <a:endParaRPr lang="en-AU" sz="3600" b="1" dirty="0">
              <a:solidFill>
                <a:schemeClr val="bg1"/>
              </a:solidFill>
              <a:latin typeface="Adobe Gothic Std B" panose="020B0800000000000000" pitchFamily="34" charset="-128"/>
              <a:ea typeface="Adobe Gothic Std B" panose="020B0800000000000000" pitchFamily="34" charset="-128"/>
            </a:endParaRPr>
          </a:p>
        </p:txBody>
      </p:sp>
      <p:pic>
        <p:nvPicPr>
          <p:cNvPr id="7" name="Picture 2" descr="http://www.metmuseum.org/toah/images/hb/hb_41.21.15.jpg">
            <a:extLst>
              <a:ext uri="{FF2B5EF4-FFF2-40B4-BE49-F238E27FC236}">
                <a16:creationId xmlns:a16="http://schemas.microsoft.com/office/drawing/2014/main" id="{5C08638E-541F-2842-91E8-DD1649BC79E0}"/>
              </a:ext>
            </a:extLst>
          </p:cNvPr>
          <p:cNvPicPr>
            <a:picLocks noChangeAspect="1" noChangeArrowheads="1"/>
          </p:cNvPicPr>
          <p:nvPr/>
        </p:nvPicPr>
        <p:blipFill>
          <a:blip r:embed="rId5" cstate="print"/>
          <a:srcRect/>
          <a:stretch>
            <a:fillRect/>
          </a:stretch>
        </p:blipFill>
        <p:spPr bwMode="auto">
          <a:xfrm>
            <a:off x="1144157" y="4434665"/>
            <a:ext cx="1827282" cy="2286133"/>
          </a:xfrm>
          <a:prstGeom prst="rect">
            <a:avLst/>
          </a:prstGeom>
          <a:noFill/>
        </p:spPr>
      </p:pic>
      <p:pic>
        <p:nvPicPr>
          <p:cNvPr id="8" name="Picture 7">
            <a:extLst>
              <a:ext uri="{FF2B5EF4-FFF2-40B4-BE49-F238E27FC236}">
                <a16:creationId xmlns:a16="http://schemas.microsoft.com/office/drawing/2014/main" id="{FDBF037E-AE91-804A-AEC1-34FC25E7F0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71439" y="4437112"/>
            <a:ext cx="3201121" cy="2286134"/>
          </a:xfrm>
          <a:prstGeom prst="rect">
            <a:avLst/>
          </a:prstGeom>
        </p:spPr>
      </p:pic>
    </p:spTree>
    <p:extLst>
      <p:ext uri="{BB962C8B-B14F-4D97-AF65-F5344CB8AC3E}">
        <p14:creationId xmlns:p14="http://schemas.microsoft.com/office/powerpoint/2010/main" val="320329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0312" y="5930192"/>
            <a:ext cx="1482090" cy="642827"/>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0" y="5733748"/>
            <a:ext cx="1152128" cy="1152128"/>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8569" y="-12586"/>
            <a:ext cx="1179511" cy="1179511"/>
          </a:xfrm>
          <a:prstGeom prst="rect">
            <a:avLst/>
          </a:prstGeom>
        </p:spPr>
      </p:pic>
      <p:sp>
        <p:nvSpPr>
          <p:cNvPr id="2" name="TextBox 1"/>
          <p:cNvSpPr txBox="1"/>
          <p:nvPr/>
        </p:nvSpPr>
        <p:spPr>
          <a:xfrm>
            <a:off x="303051" y="1268760"/>
            <a:ext cx="8394858" cy="7140416"/>
          </a:xfrm>
          <a:prstGeom prst="rect">
            <a:avLst/>
          </a:prstGeom>
          <a:noFill/>
        </p:spPr>
        <p:txBody>
          <a:bodyPr wrap="square" rtlCol="0">
            <a:spAutoFit/>
          </a:bodyPr>
          <a:lstStyle/>
          <a:p>
            <a:r>
              <a:rPr lang="en-AU" sz="2000" b="1" dirty="0">
                <a:solidFill>
                  <a:schemeClr val="bg1"/>
                </a:solidFill>
              </a:rPr>
              <a:t>1. </a:t>
            </a:r>
            <a:r>
              <a:rPr lang="en-AU" sz="2000" b="1" dirty="0">
                <a:solidFill>
                  <a:schemeClr val="bg1"/>
                </a:solidFill>
                <a:ea typeface="+mn-lt"/>
                <a:cs typeface="+mn-lt"/>
              </a:rPr>
              <a:t>Introduction (about 150 words)</a:t>
            </a:r>
            <a:endParaRPr lang="en-AU" sz="2000" dirty="0">
              <a:solidFill>
                <a:schemeClr val="bg1"/>
              </a:solidFill>
              <a:ea typeface="+mn-lt"/>
              <a:cs typeface="+mn-lt"/>
            </a:endParaRPr>
          </a:p>
          <a:p>
            <a:endParaRPr lang="en-AU" sz="2000" b="1" dirty="0">
              <a:solidFill>
                <a:schemeClr val="bg1"/>
              </a:solidFill>
              <a:ea typeface="Yu Gothic Light"/>
            </a:endParaRPr>
          </a:p>
          <a:p>
            <a:r>
              <a:rPr lang="en-AU" sz="2000" b="1" dirty="0">
                <a:solidFill>
                  <a:schemeClr val="bg1"/>
                </a:solidFill>
              </a:rPr>
              <a:t>2. Context</a:t>
            </a:r>
            <a:r>
              <a:rPr lang="en-AU" sz="2000" dirty="0">
                <a:solidFill>
                  <a:schemeClr val="bg1"/>
                </a:solidFill>
              </a:rPr>
              <a:t>  </a:t>
            </a:r>
            <a:r>
              <a:rPr lang="en-AU" sz="2000" b="1" dirty="0">
                <a:solidFill>
                  <a:schemeClr val="bg1"/>
                </a:solidFill>
              </a:rPr>
              <a:t>(about 300 words)</a:t>
            </a:r>
          </a:p>
          <a:p>
            <a:endParaRPr lang="en-AU" sz="2000" b="1" dirty="0">
              <a:solidFill>
                <a:schemeClr val="bg1"/>
              </a:solidFill>
              <a:ea typeface="Yu Gothic Light"/>
            </a:endParaRPr>
          </a:p>
          <a:p>
            <a:r>
              <a:rPr lang="en-AU" sz="2000" b="1" dirty="0">
                <a:solidFill>
                  <a:schemeClr val="bg1"/>
                </a:solidFill>
              </a:rPr>
              <a:t>3. Analysis of </a:t>
            </a:r>
            <a:r>
              <a:rPr lang="en-AU" sz="2000" b="1" dirty="0">
                <a:solidFill>
                  <a:schemeClr val="bg1"/>
                </a:solidFill>
                <a:ea typeface="+mn-lt"/>
                <a:cs typeface="+mn-lt"/>
              </a:rPr>
              <a:t>artwork 1 (about 600 words)</a:t>
            </a:r>
          </a:p>
          <a:p>
            <a:endParaRPr lang="en-AU" sz="2000" b="1" dirty="0">
              <a:solidFill>
                <a:schemeClr val="bg1"/>
              </a:solidFill>
              <a:ea typeface="+mn-lt"/>
              <a:cs typeface="+mn-lt"/>
            </a:endParaRPr>
          </a:p>
          <a:p>
            <a:r>
              <a:rPr lang="en-AU" sz="2000" b="1" dirty="0">
                <a:solidFill>
                  <a:schemeClr val="bg1"/>
                </a:solidFill>
                <a:ea typeface="+mn-lt"/>
                <a:cs typeface="+mn-lt"/>
              </a:rPr>
              <a:t>4. </a:t>
            </a:r>
            <a:r>
              <a:rPr lang="en-AU" sz="2000" b="1" dirty="0">
                <a:solidFill>
                  <a:schemeClr val="bg1"/>
                </a:solidFill>
              </a:rPr>
              <a:t>Analysis of </a:t>
            </a:r>
            <a:r>
              <a:rPr lang="en-AU" sz="2000" b="1" dirty="0">
                <a:solidFill>
                  <a:schemeClr val="bg1"/>
                </a:solidFill>
                <a:ea typeface="+mn-lt"/>
                <a:cs typeface="+mn-lt"/>
              </a:rPr>
              <a:t>artwork 2 (about 600 words)</a:t>
            </a:r>
          </a:p>
          <a:p>
            <a:endParaRPr lang="en-AU" sz="2000" b="1" dirty="0">
              <a:solidFill>
                <a:schemeClr val="bg1"/>
              </a:solidFill>
              <a:ea typeface="+mn-lt"/>
              <a:cs typeface="+mn-lt"/>
            </a:endParaRPr>
          </a:p>
          <a:p>
            <a:r>
              <a:rPr lang="en-AU" sz="2000" b="1" dirty="0">
                <a:solidFill>
                  <a:schemeClr val="bg1"/>
                </a:solidFill>
                <a:ea typeface="+mn-lt"/>
                <a:cs typeface="+mn-lt"/>
              </a:rPr>
              <a:t>5. Conclusion</a:t>
            </a:r>
            <a:r>
              <a:rPr lang="en-AU" sz="2000" dirty="0">
                <a:solidFill>
                  <a:schemeClr val="bg1"/>
                </a:solidFill>
                <a:ea typeface="+mn-lt"/>
                <a:cs typeface="+mn-lt"/>
              </a:rPr>
              <a:t> </a:t>
            </a:r>
            <a:r>
              <a:rPr lang="en-AU" sz="2000" b="1" dirty="0">
                <a:solidFill>
                  <a:schemeClr val="bg1"/>
                </a:solidFill>
                <a:ea typeface="+mn-lt"/>
                <a:cs typeface="+mn-lt"/>
              </a:rPr>
              <a:t>(about 150 words)</a:t>
            </a:r>
            <a:endParaRPr lang="en-AU" sz="2000" dirty="0">
              <a:solidFill>
                <a:schemeClr val="bg1"/>
              </a:solidFill>
              <a:ea typeface="+mn-lt"/>
              <a:cs typeface="+mn-lt"/>
            </a:endParaRPr>
          </a:p>
          <a:p>
            <a:endParaRPr lang="en-AU" sz="2000" dirty="0">
              <a:solidFill>
                <a:schemeClr val="bg1"/>
              </a:solidFill>
              <a:ea typeface="+mn-lt"/>
              <a:cs typeface="+mn-lt"/>
            </a:endParaRPr>
          </a:p>
          <a:p>
            <a:endParaRPr lang="en-AU" sz="2000" dirty="0">
              <a:solidFill>
                <a:schemeClr val="bg1"/>
              </a:solidFill>
              <a:ea typeface="+mn-lt"/>
              <a:cs typeface="+mn-lt"/>
            </a:endParaRPr>
          </a:p>
          <a:p>
            <a:endParaRPr lang="en-AU" sz="2000" b="1" dirty="0">
              <a:solidFill>
                <a:schemeClr val="bg1"/>
              </a:solidFill>
              <a:ea typeface="Yu Gothic Light"/>
            </a:endParaRPr>
          </a:p>
          <a:p>
            <a:endParaRPr lang="en-AU" sz="2000" dirty="0">
              <a:solidFill>
                <a:schemeClr val="bg1"/>
              </a:solidFill>
              <a:ea typeface="Yu Gothic Light"/>
            </a:endParaRPr>
          </a:p>
          <a:p>
            <a:endParaRPr lang="en-AU" sz="1600" dirty="0">
              <a:solidFill>
                <a:schemeClr val="bg1"/>
              </a:solidFill>
              <a:ea typeface="+mn-lt"/>
              <a:cs typeface="+mn-lt"/>
            </a:endParaRPr>
          </a:p>
          <a:p>
            <a:endParaRPr lang="en-AU" sz="4400" dirty="0">
              <a:solidFill>
                <a:schemeClr val="bg1"/>
              </a:solidFill>
            </a:endParaRPr>
          </a:p>
          <a:p>
            <a:endParaRPr lang="en-AU" sz="4400" dirty="0">
              <a:solidFill>
                <a:schemeClr val="bg1"/>
              </a:solidFill>
            </a:endParaRPr>
          </a:p>
          <a:p>
            <a:endParaRPr lang="en-AU" sz="4400" dirty="0"/>
          </a:p>
          <a:p>
            <a:endParaRPr lang="en-US" sz="3200" dirty="0"/>
          </a:p>
          <a:p>
            <a:endParaRPr lang="en-GB" dirty="0"/>
          </a:p>
        </p:txBody>
      </p:sp>
      <p:sp>
        <p:nvSpPr>
          <p:cNvPr id="5" name="Title 4"/>
          <p:cNvSpPr>
            <a:spLocks noGrp="1"/>
          </p:cNvSpPr>
          <p:nvPr>
            <p:ph type="title"/>
          </p:nvPr>
        </p:nvSpPr>
        <p:spPr>
          <a:xfrm>
            <a:off x="457200" y="376058"/>
            <a:ext cx="8229600" cy="402221"/>
          </a:xfrm>
        </p:spPr>
        <p:txBody>
          <a:bodyPr>
            <a:noAutofit/>
          </a:bodyPr>
          <a:lstStyle/>
          <a:p>
            <a:pPr algn="l"/>
            <a:r>
              <a:rPr lang="en-AU" sz="2800" b="1" dirty="0">
                <a:solidFill>
                  <a:schemeClr val="bg1"/>
                </a:solidFill>
              </a:rPr>
              <a:t>Structuring your argument: Shared Context</a:t>
            </a:r>
            <a:endParaRPr lang="en-AU" sz="28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60837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85EFC-1342-47F0-33B6-72668A9EF00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01733A7-C2A1-1FC1-B54C-5F60DE5B81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0312" y="5930192"/>
            <a:ext cx="1482090" cy="642827"/>
          </a:xfrm>
          <a:prstGeom prst="rect">
            <a:avLst/>
          </a:prstGeom>
        </p:spPr>
      </p:pic>
      <p:pic>
        <p:nvPicPr>
          <p:cNvPr id="12" name="Picture 11">
            <a:extLst>
              <a:ext uri="{FF2B5EF4-FFF2-40B4-BE49-F238E27FC236}">
                <a16:creationId xmlns:a16="http://schemas.microsoft.com/office/drawing/2014/main" id="{63C7A2CB-F440-5859-306F-9266E8FFD0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0" y="5733748"/>
            <a:ext cx="1152128" cy="1152128"/>
          </a:xfrm>
          <a:prstGeom prst="rect">
            <a:avLst/>
          </a:prstGeom>
        </p:spPr>
      </p:pic>
      <p:pic>
        <p:nvPicPr>
          <p:cNvPr id="13" name="Picture 12">
            <a:extLst>
              <a:ext uri="{FF2B5EF4-FFF2-40B4-BE49-F238E27FC236}">
                <a16:creationId xmlns:a16="http://schemas.microsoft.com/office/drawing/2014/main" id="{57A9DB14-9237-5ED9-4535-DF7BCC8EB8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8569" y="-12586"/>
            <a:ext cx="1179511" cy="1179511"/>
          </a:xfrm>
          <a:prstGeom prst="rect">
            <a:avLst/>
          </a:prstGeom>
        </p:spPr>
      </p:pic>
      <p:sp>
        <p:nvSpPr>
          <p:cNvPr id="2" name="TextBox 1">
            <a:extLst>
              <a:ext uri="{FF2B5EF4-FFF2-40B4-BE49-F238E27FC236}">
                <a16:creationId xmlns:a16="http://schemas.microsoft.com/office/drawing/2014/main" id="{3D5266B9-6C29-AE7E-A94B-E7AC34C2A7BA}"/>
              </a:ext>
            </a:extLst>
          </p:cNvPr>
          <p:cNvSpPr txBox="1"/>
          <p:nvPr/>
        </p:nvSpPr>
        <p:spPr>
          <a:xfrm>
            <a:off x="303051" y="1268760"/>
            <a:ext cx="8394858" cy="8309967"/>
          </a:xfrm>
          <a:prstGeom prst="rect">
            <a:avLst/>
          </a:prstGeom>
          <a:noFill/>
        </p:spPr>
        <p:txBody>
          <a:bodyPr wrap="square" rtlCol="0">
            <a:spAutoFit/>
          </a:bodyPr>
          <a:lstStyle/>
          <a:p>
            <a:r>
              <a:rPr lang="en-AU" sz="2000" b="1" dirty="0">
                <a:solidFill>
                  <a:schemeClr val="bg1"/>
                </a:solidFill>
              </a:rPr>
              <a:t>1. </a:t>
            </a:r>
            <a:r>
              <a:rPr lang="en-AU" sz="2000" b="1" dirty="0">
                <a:solidFill>
                  <a:schemeClr val="bg1"/>
                </a:solidFill>
                <a:ea typeface="+mn-lt"/>
                <a:cs typeface="+mn-lt"/>
              </a:rPr>
              <a:t>Introduction ( about 150 words)</a:t>
            </a:r>
            <a:endParaRPr lang="en-AU" sz="2000" dirty="0">
              <a:solidFill>
                <a:schemeClr val="bg1"/>
              </a:solidFill>
              <a:ea typeface="+mn-lt"/>
              <a:cs typeface="+mn-lt"/>
            </a:endParaRPr>
          </a:p>
          <a:p>
            <a:r>
              <a:rPr lang="en-AU" sz="2000" dirty="0">
                <a:solidFill>
                  <a:schemeClr val="bg1"/>
                </a:solidFill>
                <a:ea typeface="+mn-lt"/>
                <a:cs typeface="+mn-lt"/>
              </a:rPr>
              <a:t>Open with a statement that responds to the question, e.g. "Photography in the nineteenth century challenged existing modes of representation and the boundaries between art and science". Present your thesis statement, identify your artwork case studies and briefly explain how they support your argument. </a:t>
            </a:r>
          </a:p>
          <a:p>
            <a:endParaRPr lang="en-AU" sz="2000" b="1" dirty="0">
              <a:solidFill>
                <a:schemeClr val="bg1"/>
              </a:solidFill>
              <a:ea typeface="Yu Gothic Light"/>
            </a:endParaRPr>
          </a:p>
          <a:p>
            <a:r>
              <a:rPr lang="en-AU" sz="2000" b="1" dirty="0">
                <a:solidFill>
                  <a:schemeClr val="bg1"/>
                </a:solidFill>
              </a:rPr>
              <a:t>2. Background</a:t>
            </a:r>
            <a:r>
              <a:rPr lang="en-AU" sz="2000" dirty="0">
                <a:solidFill>
                  <a:schemeClr val="bg1"/>
                </a:solidFill>
              </a:rPr>
              <a:t> </a:t>
            </a:r>
            <a:r>
              <a:rPr lang="en-AU" sz="2000" b="1" dirty="0">
                <a:solidFill>
                  <a:schemeClr val="bg1"/>
                </a:solidFill>
              </a:rPr>
              <a:t>(about 300 words)</a:t>
            </a:r>
            <a:endParaRPr lang="en-AU" sz="2000" b="1" dirty="0">
              <a:solidFill>
                <a:schemeClr val="bg1"/>
              </a:solidFill>
              <a:ea typeface="Yu Gothic Light"/>
            </a:endParaRPr>
          </a:p>
          <a:p>
            <a:r>
              <a:rPr lang="en-AU" sz="2000" dirty="0">
                <a:solidFill>
                  <a:schemeClr val="bg1"/>
                </a:solidFill>
              </a:rPr>
              <a:t>This is the relevant historical, cultural, social or philosophical background to your argument.  Make this very specific to the topic of your essay (e.g. Arguments made for the artistic and/or scientific uses of photography in the nineteenth century). This is a good place to discuss primary sources that define key ideas that you will use to analyse your case studies. </a:t>
            </a:r>
          </a:p>
          <a:p>
            <a:endParaRPr lang="en-AU" sz="2000" dirty="0">
              <a:solidFill>
                <a:schemeClr val="bg1"/>
              </a:solidFill>
              <a:ea typeface="Yu Gothic Light"/>
            </a:endParaRPr>
          </a:p>
          <a:p>
            <a:r>
              <a:rPr lang="en-AU" sz="2000" dirty="0">
                <a:solidFill>
                  <a:schemeClr val="bg1"/>
                </a:solidFill>
                <a:ea typeface="Yu Gothic Light"/>
              </a:rPr>
              <a:t>			</a:t>
            </a:r>
            <a:r>
              <a:rPr lang="en-AU" sz="2800" strike="sngStrike" dirty="0">
                <a:solidFill>
                  <a:schemeClr val="bg1"/>
                </a:solidFill>
                <a:ea typeface="Yu Gothic Light"/>
              </a:rPr>
              <a:t>CONTEXT &gt; ARTWORKS</a:t>
            </a:r>
          </a:p>
          <a:p>
            <a:r>
              <a:rPr lang="en-AU" sz="2800" dirty="0">
                <a:solidFill>
                  <a:schemeClr val="bg1"/>
                </a:solidFill>
                <a:ea typeface="Yu Gothic Light"/>
              </a:rPr>
              <a:t>			ARTWORKS &lt; CONTEXT</a:t>
            </a:r>
          </a:p>
          <a:p>
            <a:endParaRPr lang="en-AU" sz="2000" dirty="0">
              <a:solidFill>
                <a:schemeClr val="bg1"/>
              </a:solidFill>
              <a:ea typeface="Yu Gothic Light"/>
            </a:endParaRPr>
          </a:p>
          <a:p>
            <a:endParaRPr lang="en-AU" sz="1600" dirty="0">
              <a:solidFill>
                <a:schemeClr val="bg1"/>
              </a:solidFill>
              <a:ea typeface="+mn-lt"/>
              <a:cs typeface="+mn-lt"/>
            </a:endParaRPr>
          </a:p>
          <a:p>
            <a:endParaRPr lang="en-AU" sz="4400" dirty="0">
              <a:solidFill>
                <a:schemeClr val="bg1"/>
              </a:solidFill>
            </a:endParaRPr>
          </a:p>
          <a:p>
            <a:endParaRPr lang="en-AU" sz="4400" dirty="0">
              <a:solidFill>
                <a:schemeClr val="bg1"/>
              </a:solidFill>
            </a:endParaRPr>
          </a:p>
          <a:p>
            <a:endParaRPr lang="en-AU" sz="4400" dirty="0"/>
          </a:p>
          <a:p>
            <a:endParaRPr lang="en-US" sz="3200" dirty="0"/>
          </a:p>
          <a:p>
            <a:endParaRPr lang="en-GB" dirty="0"/>
          </a:p>
        </p:txBody>
      </p:sp>
      <p:sp>
        <p:nvSpPr>
          <p:cNvPr id="5" name="Title 4">
            <a:extLst>
              <a:ext uri="{FF2B5EF4-FFF2-40B4-BE49-F238E27FC236}">
                <a16:creationId xmlns:a16="http://schemas.microsoft.com/office/drawing/2014/main" id="{4267ADF2-1643-3F67-12E2-71CF5B265478}"/>
              </a:ext>
            </a:extLst>
          </p:cNvPr>
          <p:cNvSpPr>
            <a:spLocks noGrp="1"/>
          </p:cNvSpPr>
          <p:nvPr>
            <p:ph type="title"/>
          </p:nvPr>
        </p:nvSpPr>
        <p:spPr>
          <a:xfrm>
            <a:off x="457200" y="376058"/>
            <a:ext cx="8229600" cy="402221"/>
          </a:xfrm>
        </p:spPr>
        <p:txBody>
          <a:bodyPr>
            <a:noAutofit/>
          </a:bodyPr>
          <a:lstStyle/>
          <a:p>
            <a:pPr algn="l"/>
            <a:r>
              <a:rPr lang="en-AU" sz="2800" b="1" dirty="0">
                <a:solidFill>
                  <a:schemeClr val="bg1"/>
                </a:solidFill>
              </a:rPr>
              <a:t>Structuring your argument: Shared Context</a:t>
            </a:r>
            <a:endParaRPr lang="en-AU" sz="28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22018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0312" y="5930192"/>
            <a:ext cx="1482090" cy="642827"/>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20" y="5733748"/>
            <a:ext cx="1152128" cy="1152128"/>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8569" y="-12586"/>
            <a:ext cx="1179511" cy="1179511"/>
          </a:xfrm>
          <a:prstGeom prst="rect">
            <a:avLst/>
          </a:prstGeom>
        </p:spPr>
      </p:pic>
      <p:sp>
        <p:nvSpPr>
          <p:cNvPr id="2" name="TextBox 1"/>
          <p:cNvSpPr txBox="1"/>
          <p:nvPr/>
        </p:nvSpPr>
        <p:spPr>
          <a:xfrm>
            <a:off x="374571" y="947822"/>
            <a:ext cx="8394858" cy="9571851"/>
          </a:xfrm>
          <a:prstGeom prst="rect">
            <a:avLst/>
          </a:prstGeom>
          <a:noFill/>
        </p:spPr>
        <p:txBody>
          <a:bodyPr wrap="square" rtlCol="0">
            <a:spAutoFit/>
          </a:bodyPr>
          <a:lstStyle/>
          <a:p>
            <a:r>
              <a:rPr lang="en-AU" sz="2000" b="1" dirty="0">
                <a:solidFill>
                  <a:schemeClr val="bg1"/>
                </a:solidFill>
              </a:rPr>
              <a:t>3. </a:t>
            </a:r>
            <a:r>
              <a:rPr lang="en-AU" sz="2000" b="1" dirty="0">
                <a:solidFill>
                  <a:schemeClr val="bg1"/>
                </a:solidFill>
                <a:ea typeface="+mn-lt"/>
                <a:cs typeface="+mn-lt"/>
              </a:rPr>
              <a:t>Artwork 1 (about 600 words)</a:t>
            </a:r>
            <a:endParaRPr lang="en-AU" sz="2000" dirty="0">
              <a:solidFill>
                <a:schemeClr val="bg1"/>
              </a:solidFill>
              <a:ea typeface="+mn-lt"/>
              <a:cs typeface="+mn-lt"/>
            </a:endParaRPr>
          </a:p>
          <a:p>
            <a:r>
              <a:rPr lang="en-AU" sz="2000" dirty="0">
                <a:solidFill>
                  <a:schemeClr val="bg1"/>
                </a:solidFill>
                <a:ea typeface="+mn-lt"/>
                <a:cs typeface="+mn-lt"/>
              </a:rPr>
              <a:t>Analysis of subject, form and historical context in relation to your argument. Focus on developing at least 3 key points.</a:t>
            </a:r>
          </a:p>
          <a:p>
            <a:endParaRPr lang="en-AU" sz="2000" b="1" dirty="0">
              <a:solidFill>
                <a:schemeClr val="bg1"/>
              </a:solidFill>
              <a:ea typeface="+mn-lt"/>
              <a:cs typeface="+mn-lt"/>
            </a:endParaRPr>
          </a:p>
          <a:p>
            <a:r>
              <a:rPr lang="en-AU" sz="2000" b="1" dirty="0">
                <a:solidFill>
                  <a:schemeClr val="bg1"/>
                </a:solidFill>
                <a:ea typeface="+mn-lt"/>
                <a:cs typeface="+mn-lt"/>
              </a:rPr>
              <a:t>*****strong linking sentence*****</a:t>
            </a:r>
          </a:p>
          <a:p>
            <a:endParaRPr lang="en-AU" sz="2000" b="1" dirty="0">
              <a:solidFill>
                <a:schemeClr val="bg1"/>
              </a:solidFill>
              <a:ea typeface="+mn-lt"/>
              <a:cs typeface="+mn-lt"/>
            </a:endParaRPr>
          </a:p>
          <a:p>
            <a:r>
              <a:rPr lang="en-AU" sz="2000" b="1" dirty="0">
                <a:solidFill>
                  <a:schemeClr val="bg1"/>
                </a:solidFill>
                <a:ea typeface="+mn-lt"/>
                <a:cs typeface="+mn-lt"/>
              </a:rPr>
              <a:t>4.</a:t>
            </a:r>
            <a:r>
              <a:rPr lang="en-AU" sz="2000" dirty="0">
                <a:solidFill>
                  <a:schemeClr val="bg1"/>
                </a:solidFill>
                <a:ea typeface="+mn-lt"/>
                <a:cs typeface="+mn-lt"/>
              </a:rPr>
              <a:t> </a:t>
            </a:r>
            <a:r>
              <a:rPr lang="en-AU" sz="2000" b="1" dirty="0">
                <a:solidFill>
                  <a:schemeClr val="bg1"/>
                </a:solidFill>
                <a:ea typeface="+mn-lt"/>
                <a:cs typeface="+mn-lt"/>
              </a:rPr>
              <a:t>Artwork 2 (about 600 words)</a:t>
            </a:r>
            <a:endParaRPr lang="en-AU" sz="2000" dirty="0">
              <a:solidFill>
                <a:schemeClr val="bg1"/>
              </a:solidFill>
              <a:ea typeface="+mn-lt"/>
              <a:cs typeface="+mn-lt"/>
            </a:endParaRPr>
          </a:p>
          <a:p>
            <a:r>
              <a:rPr lang="en-AU" sz="2000" dirty="0">
                <a:solidFill>
                  <a:schemeClr val="bg1"/>
                </a:solidFill>
                <a:ea typeface="+mn-lt"/>
                <a:cs typeface="+mn-lt"/>
              </a:rPr>
              <a:t>Analysis of subject, form and historical context in relation to your argument. Focus on developing at least 3 key points that help you to make your argument, comparing and contrasting them with the points you made in relation to artwork 1.</a:t>
            </a:r>
          </a:p>
          <a:p>
            <a:endParaRPr lang="en-AU" sz="2000" dirty="0">
              <a:solidFill>
                <a:schemeClr val="bg1"/>
              </a:solidFill>
              <a:ea typeface="+mn-lt"/>
              <a:cs typeface="+mn-lt"/>
            </a:endParaRPr>
          </a:p>
          <a:p>
            <a:r>
              <a:rPr lang="en-AU" sz="2000" b="1" dirty="0">
                <a:solidFill>
                  <a:schemeClr val="bg1"/>
                </a:solidFill>
                <a:ea typeface="+mn-lt"/>
                <a:cs typeface="+mn-lt"/>
              </a:rPr>
              <a:t>5. Conclusion</a:t>
            </a:r>
            <a:r>
              <a:rPr lang="en-AU" sz="2000" dirty="0">
                <a:solidFill>
                  <a:schemeClr val="bg1"/>
                </a:solidFill>
                <a:ea typeface="+mn-lt"/>
                <a:cs typeface="+mn-lt"/>
              </a:rPr>
              <a:t> </a:t>
            </a:r>
            <a:r>
              <a:rPr lang="en-AU" sz="2000" b="1" dirty="0">
                <a:solidFill>
                  <a:schemeClr val="bg1"/>
                </a:solidFill>
                <a:ea typeface="+mn-lt"/>
                <a:cs typeface="+mn-lt"/>
              </a:rPr>
              <a:t>(about 150 words)</a:t>
            </a:r>
            <a:endParaRPr lang="en-AU" sz="2000" dirty="0">
              <a:solidFill>
                <a:schemeClr val="bg1"/>
              </a:solidFill>
              <a:ea typeface="+mn-lt"/>
              <a:cs typeface="+mn-lt"/>
            </a:endParaRPr>
          </a:p>
          <a:p>
            <a:r>
              <a:rPr lang="en-AU" sz="2000" dirty="0">
                <a:solidFill>
                  <a:schemeClr val="bg1"/>
                </a:solidFill>
                <a:ea typeface="+mn-lt"/>
                <a:cs typeface="+mn-lt"/>
              </a:rPr>
              <a:t>Bring your essay to a close by discussing how your case studies support different aspects of your argument.  Rather than re-stating your thesis, explain how your findings contribute to a more nuanced understanding of your essay topic</a:t>
            </a:r>
            <a:endParaRPr lang="en-US" sz="2000" dirty="0">
              <a:solidFill>
                <a:schemeClr val="bg1"/>
              </a:solidFill>
              <a:ea typeface="Yu Gothic Light"/>
            </a:endParaRPr>
          </a:p>
          <a:p>
            <a:pPr marL="457200" indent="-457200">
              <a:buFont typeface="Arial" panose="020B0604020202020204" pitchFamily="34" charset="0"/>
              <a:buChar char="•"/>
            </a:pPr>
            <a:endParaRPr lang="en-US" sz="5400" dirty="0">
              <a:solidFill>
                <a:schemeClr val="bg1"/>
              </a:solidFill>
              <a:ea typeface="Yu Gothic Light"/>
            </a:endParaRPr>
          </a:p>
          <a:p>
            <a:endParaRPr lang="en-AU" sz="4400" dirty="0">
              <a:solidFill>
                <a:schemeClr val="bg1"/>
              </a:solidFill>
            </a:endParaRPr>
          </a:p>
          <a:p>
            <a:endParaRPr lang="en-AU" sz="4400" dirty="0"/>
          </a:p>
          <a:p>
            <a:endParaRPr lang="en-AU" sz="3200" dirty="0"/>
          </a:p>
          <a:p>
            <a:pPr lvl="1"/>
            <a:r>
              <a:rPr lang="en-AU" sz="3200" dirty="0"/>
              <a:t>.</a:t>
            </a:r>
          </a:p>
          <a:p>
            <a:endParaRPr lang="en-US" sz="3200" dirty="0"/>
          </a:p>
          <a:p>
            <a:endParaRPr lang="en-GB" dirty="0"/>
          </a:p>
        </p:txBody>
      </p:sp>
      <p:sp>
        <p:nvSpPr>
          <p:cNvPr id="5" name="Title 4"/>
          <p:cNvSpPr>
            <a:spLocks noGrp="1"/>
          </p:cNvSpPr>
          <p:nvPr>
            <p:ph type="title"/>
          </p:nvPr>
        </p:nvSpPr>
        <p:spPr>
          <a:xfrm>
            <a:off x="448724" y="266508"/>
            <a:ext cx="8229600" cy="402221"/>
          </a:xfrm>
        </p:spPr>
        <p:txBody>
          <a:bodyPr>
            <a:noAutofit/>
          </a:bodyPr>
          <a:lstStyle/>
          <a:p>
            <a:pPr algn="l"/>
            <a:r>
              <a:rPr lang="en-AU" sz="2800" b="1" dirty="0">
                <a:solidFill>
                  <a:schemeClr val="bg1"/>
                </a:solidFill>
              </a:rPr>
              <a:t>Structuring your argument: Shared Context cont.</a:t>
            </a:r>
            <a:endParaRPr lang="en-AU" sz="28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52757151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11875</TotalTime>
  <Words>1275</Words>
  <Application>Microsoft Macintosh PowerPoint</Application>
  <PresentationFormat>On-screen Show (4:3)</PresentationFormat>
  <Paragraphs>167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Yu Gothic Light</vt:lpstr>
      <vt:lpstr>Adobe Gothic Std B</vt:lpstr>
      <vt:lpstr>Arial</vt:lpstr>
      <vt:lpstr>Calibri</vt:lpstr>
      <vt:lpstr>Office Theme</vt:lpstr>
      <vt:lpstr> </vt:lpstr>
      <vt:lpstr>Essay planning and structure</vt:lpstr>
      <vt:lpstr>Developing a Thesis Statement</vt:lpstr>
      <vt:lpstr>Developing a Thesis Statement</vt:lpstr>
      <vt:lpstr>Thesis Statement Example</vt:lpstr>
      <vt:lpstr>Thesis Statement</vt:lpstr>
      <vt:lpstr>Structuring your argument: Shared Context</vt:lpstr>
      <vt:lpstr>Structuring your argument: Shared Context</vt:lpstr>
      <vt:lpstr>Structuring your argument: Shared Context cont.</vt:lpstr>
      <vt:lpstr>Structuring your argument: Different Contexts</vt:lpstr>
      <vt:lpstr>Essay plan worksheet</vt:lpstr>
      <vt:lpstr>Essay plan worksheet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Degree Programs</dc:title>
  <dc:creator>Ros Brennan</dc:creator>
  <cp:lastModifiedBy>Molly Duggins</cp:lastModifiedBy>
  <cp:revision>129</cp:revision>
  <cp:lastPrinted>2015-01-27T23:32:24Z</cp:lastPrinted>
  <dcterms:created xsi:type="dcterms:W3CDTF">2014-08-13T23:06:34Z</dcterms:created>
  <dcterms:modified xsi:type="dcterms:W3CDTF">2025-08-27T06:29:11Z</dcterms:modified>
</cp:coreProperties>
</file>